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3"/>
  </p:notesMasterIdLst>
  <p:sldIdLst>
    <p:sldId id="947" r:id="rId2"/>
    <p:sldId id="971" r:id="rId3"/>
    <p:sldId id="940" r:id="rId4"/>
    <p:sldId id="929" r:id="rId5"/>
    <p:sldId id="938" r:id="rId6"/>
    <p:sldId id="935" r:id="rId7"/>
    <p:sldId id="936" r:id="rId8"/>
    <p:sldId id="976" r:id="rId9"/>
    <p:sldId id="934" r:id="rId10"/>
    <p:sldId id="937" r:id="rId11"/>
    <p:sldId id="943" r:id="rId12"/>
  </p:sldIdLst>
  <p:sldSz cx="12192000" cy="6858000"/>
  <p:notesSz cx="6888163" cy="10018713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alibri Light" panose="020F0302020204030204" pitchFamily="34" charset="0"/>
      <p:regular r:id="rId18"/>
      <p:italic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honation Types" id="{A70FD195-5DD6-45BD-8D88-011DEF03EF19}">
          <p14:sldIdLst>
            <p14:sldId id="947"/>
            <p14:sldId id="971"/>
            <p14:sldId id="940"/>
            <p14:sldId id="929"/>
            <p14:sldId id="938"/>
            <p14:sldId id="935"/>
            <p14:sldId id="936"/>
            <p14:sldId id="976"/>
            <p14:sldId id="934"/>
            <p14:sldId id="937"/>
            <p14:sldId id="94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49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54" autoAdjust="0"/>
    <p:restoredTop sz="96323" autoAdjust="0"/>
  </p:normalViewPr>
  <p:slideViewPr>
    <p:cSldViewPr snapToGrid="0">
      <p:cViewPr varScale="1">
        <p:scale>
          <a:sx n="85" d="100"/>
          <a:sy n="85" d="100"/>
        </p:scale>
        <p:origin x="57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11-03T12:23:34.07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19842 8220 28 0,'37'-94'0'0</inkml:trace>
  <inkml:trace contextRef="#ctx0" brushRef="#br0" timeOffset="46253.55">24008 5997 195 0,'0'0'73'15,"0"0"-29"-15,0 0-23 0,0 0-21 16,0 0-75-16</inkml:trace>
  <inkml:trace contextRef="#ctx0" brushRef="#br0" timeOffset="179906.06">24890 4447 617 0,'0'0'605'16,"0"0"-559"-16</inkml:trace>
</inkml:ink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64.png>
</file>

<file path=ppt/media/image7.png>
</file>

<file path=ppt/media/image8.png>
</file>

<file path=ppt/media/image9.png>
</file>

<file path=ppt/media/media1.wav>
</file>

<file path=ppt/media/media10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84871" cy="502676"/>
          </a:xfrm>
          <a:prstGeom prst="rect">
            <a:avLst/>
          </a:prstGeom>
        </p:spPr>
        <p:txBody>
          <a:bodyPr vert="horz" lIns="96592" tIns="48297" rIns="96592" bIns="48297" rtlCol="0"/>
          <a:lstStyle>
            <a:lvl1pPr algn="l">
              <a:defRPr sz="1300"/>
            </a:lvl1pPr>
          </a:lstStyle>
          <a:p>
            <a:endParaRPr lang="en-I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01699" y="1"/>
            <a:ext cx="2984871" cy="502676"/>
          </a:xfrm>
          <a:prstGeom prst="rect">
            <a:avLst/>
          </a:prstGeom>
        </p:spPr>
        <p:txBody>
          <a:bodyPr vert="horz" lIns="96592" tIns="48297" rIns="96592" bIns="48297" rtlCol="0"/>
          <a:lstStyle>
            <a:lvl1pPr algn="r">
              <a:defRPr sz="1300"/>
            </a:lvl1pPr>
          </a:lstStyle>
          <a:p>
            <a:fld id="{2A1C8A2B-AEA4-4586-B366-C839BDB4BE91}" type="datetimeFigureOut">
              <a:rPr lang="en-IE" smtClean="0"/>
              <a:t>29/05/2023</a:t>
            </a:fld>
            <a:endParaRPr lang="en-I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592" tIns="48297" rIns="96592" bIns="48297" rtlCol="0" anchor="ctr"/>
          <a:lstStyle/>
          <a:p>
            <a:endParaRPr lang="en-I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8817" y="4821507"/>
            <a:ext cx="5510530" cy="3944868"/>
          </a:xfrm>
          <a:prstGeom prst="rect">
            <a:avLst/>
          </a:prstGeom>
        </p:spPr>
        <p:txBody>
          <a:bodyPr vert="horz" lIns="96592" tIns="48297" rIns="96592" bIns="48297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516039"/>
            <a:ext cx="2984871" cy="502674"/>
          </a:xfrm>
          <a:prstGeom prst="rect">
            <a:avLst/>
          </a:prstGeom>
        </p:spPr>
        <p:txBody>
          <a:bodyPr vert="horz" lIns="96592" tIns="48297" rIns="96592" bIns="48297" rtlCol="0" anchor="b"/>
          <a:lstStyle>
            <a:lvl1pPr algn="l">
              <a:defRPr sz="1300"/>
            </a:lvl1pPr>
          </a:lstStyle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01699" y="9516039"/>
            <a:ext cx="2984871" cy="502674"/>
          </a:xfrm>
          <a:prstGeom prst="rect">
            <a:avLst/>
          </a:prstGeom>
        </p:spPr>
        <p:txBody>
          <a:bodyPr vert="horz" lIns="96592" tIns="48297" rIns="96592" bIns="48297" rtlCol="0" anchor="b"/>
          <a:lstStyle>
            <a:lvl1pPr algn="r">
              <a:defRPr sz="1300"/>
            </a:lvl1pPr>
          </a:lstStyle>
          <a:p>
            <a:fld id="{5D5CFF8F-96FE-4931-8006-F4BA7B60AF93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8143106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3C2CFB-9299-4CBA-B74C-34C4282030C4}" type="slidenum">
              <a:rPr lang="en-IE" smtClean="0"/>
              <a:t>1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6480370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buNone/>
              <a:tabLst>
                <a:tab pos="1614488" algn="l"/>
                <a:tab pos="3589338" algn="l"/>
                <a:tab pos="6724650" algn="l"/>
              </a:tabLst>
            </a:pPr>
            <a:r>
              <a:rPr lang="en-IE" sz="1200" b="1" u="sng" dirty="0"/>
              <a:t>Adductive tension</a:t>
            </a:r>
          </a:p>
          <a:p>
            <a:pPr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IE" sz="1200" dirty="0"/>
              <a:t>“Tension of the </a:t>
            </a:r>
            <a:r>
              <a:rPr lang="en-IE" sz="1200" dirty="0" err="1"/>
              <a:t>interarytenoid</a:t>
            </a:r>
            <a:r>
              <a:rPr lang="en-IE" sz="1200" dirty="0"/>
              <a:t> muscles”</a:t>
            </a:r>
          </a:p>
          <a:p>
            <a:pPr marL="0" indent="0"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buNone/>
              <a:tabLst>
                <a:tab pos="1614488" algn="l"/>
                <a:tab pos="3589338" algn="l"/>
                <a:tab pos="6724650" algn="l"/>
              </a:tabLst>
            </a:pPr>
            <a:r>
              <a:rPr lang="en-IE" sz="1200" b="1" u="sng" dirty="0"/>
              <a:t>Medial Compression</a:t>
            </a:r>
          </a:p>
          <a:p>
            <a:pPr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IE" sz="1200" dirty="0"/>
              <a:t>“compressed pressure on the vocal processes”</a:t>
            </a:r>
          </a:p>
          <a:p>
            <a:pPr marL="0" indent="0"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buNone/>
              <a:tabLst>
                <a:tab pos="1614488" algn="l"/>
                <a:tab pos="3589338" algn="l"/>
                <a:tab pos="6724650" algn="l"/>
              </a:tabLst>
            </a:pPr>
            <a:r>
              <a:rPr lang="en-IE" sz="1200" b="1" u="sng" dirty="0"/>
              <a:t>Longitudinal Tension</a:t>
            </a:r>
          </a:p>
          <a:p>
            <a:pPr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IE" sz="1200" dirty="0"/>
              <a:t>Retraction and vertical rotation of cricoid via CTM</a:t>
            </a:r>
          </a:p>
          <a:p>
            <a:pPr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IE" sz="1200" dirty="0"/>
              <a:t>Contraction of </a:t>
            </a:r>
            <a:r>
              <a:rPr lang="en-IE" sz="1200" i="1" dirty="0"/>
              <a:t>vocalis</a:t>
            </a:r>
            <a:r>
              <a:rPr lang="en-IE" sz="1200" dirty="0"/>
              <a:t> muscles of the thyroarytenoids.</a:t>
            </a:r>
          </a:p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3C2CFB-9299-4CBA-B74C-34C4282030C4}" type="slidenum">
              <a:rPr lang="en-IE" smtClean="0"/>
              <a:t>10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0656937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buNone/>
              <a:tabLst>
                <a:tab pos="1614488" algn="l"/>
                <a:tab pos="3589338" algn="l"/>
                <a:tab pos="6724650" algn="l"/>
              </a:tabLst>
            </a:pPr>
            <a:r>
              <a:rPr lang="en-IE" sz="1200" b="1" u="sng" dirty="0"/>
              <a:t>Adductive tension</a:t>
            </a:r>
          </a:p>
          <a:p>
            <a:pPr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IE" sz="1200" dirty="0"/>
              <a:t>“Tension of the </a:t>
            </a:r>
            <a:r>
              <a:rPr lang="en-IE" sz="1200" dirty="0" err="1"/>
              <a:t>interarytenoid</a:t>
            </a:r>
            <a:r>
              <a:rPr lang="en-IE" sz="1200" dirty="0"/>
              <a:t> muscles”</a:t>
            </a:r>
          </a:p>
          <a:p>
            <a:pPr marL="0" indent="0"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buNone/>
              <a:tabLst>
                <a:tab pos="1614488" algn="l"/>
                <a:tab pos="3589338" algn="l"/>
                <a:tab pos="6724650" algn="l"/>
              </a:tabLst>
            </a:pPr>
            <a:r>
              <a:rPr lang="en-IE" sz="1200" b="1" u="sng" dirty="0"/>
              <a:t>Medial Compression</a:t>
            </a:r>
          </a:p>
          <a:p>
            <a:pPr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IE" sz="1200" dirty="0"/>
              <a:t>“compressed pressure on the vocal processes”</a:t>
            </a:r>
          </a:p>
          <a:p>
            <a:pPr marL="0" indent="0"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buNone/>
              <a:tabLst>
                <a:tab pos="1614488" algn="l"/>
                <a:tab pos="3589338" algn="l"/>
                <a:tab pos="6724650" algn="l"/>
              </a:tabLst>
            </a:pPr>
            <a:r>
              <a:rPr lang="en-IE" sz="1200" b="1" u="sng" dirty="0"/>
              <a:t>Longitudinal Tension</a:t>
            </a:r>
          </a:p>
          <a:p>
            <a:pPr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IE" sz="1200" dirty="0"/>
              <a:t>Retraction and vertical rotation of cricoid via CTM</a:t>
            </a:r>
          </a:p>
          <a:p>
            <a:pPr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IE" sz="1200" dirty="0"/>
              <a:t>Contraction of </a:t>
            </a:r>
            <a:r>
              <a:rPr lang="en-IE" sz="1200" i="1" dirty="0"/>
              <a:t>vocalis</a:t>
            </a:r>
            <a:r>
              <a:rPr lang="en-IE" sz="1200" dirty="0"/>
              <a:t> muscles of the thyroarytenoids.</a:t>
            </a:r>
          </a:p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3C2CFB-9299-4CBA-B74C-34C4282030C4}" type="slidenum">
              <a:rPr lang="en-IE" smtClean="0"/>
              <a:t>11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3002000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3C2CFB-9299-4CBA-B74C-34C4282030C4}" type="slidenum">
              <a:rPr lang="en-IE" smtClean="0"/>
              <a:t>2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8433530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buNone/>
              <a:tabLst>
                <a:tab pos="1614488" algn="l"/>
                <a:tab pos="3589338" algn="l"/>
                <a:tab pos="6724650" algn="l"/>
              </a:tabLst>
            </a:pPr>
            <a:r>
              <a:rPr lang="en-IE" sz="1200" b="1" u="sng" dirty="0"/>
              <a:t>Adductive tension</a:t>
            </a:r>
          </a:p>
          <a:p>
            <a:pPr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IE" sz="1200" dirty="0"/>
              <a:t>“Tension of the </a:t>
            </a:r>
            <a:r>
              <a:rPr lang="en-IE" sz="1200" dirty="0" err="1"/>
              <a:t>interarytenoid</a:t>
            </a:r>
            <a:r>
              <a:rPr lang="en-IE" sz="1200" dirty="0"/>
              <a:t> muscles”</a:t>
            </a:r>
          </a:p>
          <a:p>
            <a:pPr marL="0" indent="0"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buNone/>
              <a:tabLst>
                <a:tab pos="1614488" algn="l"/>
                <a:tab pos="3589338" algn="l"/>
                <a:tab pos="6724650" algn="l"/>
              </a:tabLst>
            </a:pPr>
            <a:r>
              <a:rPr lang="en-IE" sz="1200" b="1" u="sng" dirty="0"/>
              <a:t>Medial Compression</a:t>
            </a:r>
          </a:p>
          <a:p>
            <a:pPr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IE" sz="1200" dirty="0"/>
              <a:t>“compressed pressure on the vocal processes”</a:t>
            </a:r>
          </a:p>
          <a:p>
            <a:pPr marL="0" indent="0"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buNone/>
              <a:tabLst>
                <a:tab pos="1614488" algn="l"/>
                <a:tab pos="3589338" algn="l"/>
                <a:tab pos="6724650" algn="l"/>
              </a:tabLst>
            </a:pPr>
            <a:r>
              <a:rPr lang="en-IE" sz="1200" b="1" u="sng" dirty="0"/>
              <a:t>Longitudinal Tension</a:t>
            </a:r>
          </a:p>
          <a:p>
            <a:pPr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IE" sz="1200" dirty="0"/>
              <a:t>Retraction and vertical rotation of cricoid via CTM</a:t>
            </a:r>
          </a:p>
          <a:p>
            <a:pPr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IE" sz="1200" dirty="0"/>
              <a:t>Contraction of </a:t>
            </a:r>
            <a:r>
              <a:rPr lang="en-IE" sz="1200" i="1" dirty="0"/>
              <a:t>vocalis</a:t>
            </a:r>
            <a:r>
              <a:rPr lang="en-IE" sz="1200" dirty="0"/>
              <a:t> muscles of the thyroarytenoids.</a:t>
            </a:r>
          </a:p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3C2CFB-9299-4CBA-B74C-34C4282030C4}" type="slidenum">
              <a:rPr lang="en-IE" smtClean="0"/>
              <a:t>3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0386707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buNone/>
              <a:tabLst>
                <a:tab pos="1614488" algn="l"/>
                <a:tab pos="3589338" algn="l"/>
                <a:tab pos="6724650" algn="l"/>
              </a:tabLst>
            </a:pPr>
            <a:r>
              <a:rPr lang="en-IE" sz="1200" b="1" u="sng" dirty="0"/>
              <a:t>Adductive tension</a:t>
            </a:r>
          </a:p>
          <a:p>
            <a:pPr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IE" sz="1200" dirty="0"/>
              <a:t>“Tension of the </a:t>
            </a:r>
            <a:r>
              <a:rPr lang="en-IE" sz="1200" dirty="0" err="1"/>
              <a:t>interarytenoid</a:t>
            </a:r>
            <a:r>
              <a:rPr lang="en-IE" sz="1200" dirty="0"/>
              <a:t> muscles”</a:t>
            </a:r>
          </a:p>
          <a:p>
            <a:pPr marL="0" indent="0"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buNone/>
              <a:tabLst>
                <a:tab pos="1614488" algn="l"/>
                <a:tab pos="3589338" algn="l"/>
                <a:tab pos="6724650" algn="l"/>
              </a:tabLst>
            </a:pPr>
            <a:r>
              <a:rPr lang="en-IE" sz="1200" b="1" u="sng" dirty="0"/>
              <a:t>Medial Compression</a:t>
            </a:r>
          </a:p>
          <a:p>
            <a:pPr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IE" sz="1200" dirty="0"/>
              <a:t>“compressed pressure on the vocal processes”</a:t>
            </a:r>
          </a:p>
          <a:p>
            <a:pPr marL="0" indent="0"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buNone/>
              <a:tabLst>
                <a:tab pos="1614488" algn="l"/>
                <a:tab pos="3589338" algn="l"/>
                <a:tab pos="6724650" algn="l"/>
              </a:tabLst>
            </a:pPr>
            <a:r>
              <a:rPr lang="en-IE" sz="1200" b="1" u="sng" dirty="0"/>
              <a:t>Longitudinal Tension</a:t>
            </a:r>
          </a:p>
          <a:p>
            <a:pPr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IE" sz="1200" dirty="0"/>
              <a:t>Retraction and vertical rotation of cricoid via CTM</a:t>
            </a:r>
          </a:p>
          <a:p>
            <a:pPr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IE" sz="1200" dirty="0"/>
              <a:t>Contraction of </a:t>
            </a:r>
            <a:r>
              <a:rPr lang="en-IE" sz="1200" i="1" dirty="0"/>
              <a:t>vocalis</a:t>
            </a:r>
            <a:r>
              <a:rPr lang="en-IE" sz="1200" dirty="0"/>
              <a:t> muscles of the thyroarytenoids.</a:t>
            </a:r>
          </a:p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3C2CFB-9299-4CBA-B74C-34C4282030C4}" type="slidenum">
              <a:rPr lang="en-IE" smtClean="0"/>
              <a:t>4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7787928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buNone/>
              <a:tabLst>
                <a:tab pos="1614488" algn="l"/>
                <a:tab pos="3589338" algn="l"/>
                <a:tab pos="6724650" algn="l"/>
              </a:tabLst>
            </a:pPr>
            <a:r>
              <a:rPr lang="en-IE" sz="1200" b="1" u="sng" dirty="0"/>
              <a:t>Adductive tension</a:t>
            </a:r>
          </a:p>
          <a:p>
            <a:pPr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IE" sz="1200" dirty="0"/>
              <a:t>“Tension of the </a:t>
            </a:r>
            <a:r>
              <a:rPr lang="en-IE" sz="1200" dirty="0" err="1"/>
              <a:t>interarytenoid</a:t>
            </a:r>
            <a:r>
              <a:rPr lang="en-IE" sz="1200" dirty="0"/>
              <a:t> muscles”</a:t>
            </a:r>
          </a:p>
          <a:p>
            <a:pPr marL="0" indent="0"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buNone/>
              <a:tabLst>
                <a:tab pos="1614488" algn="l"/>
                <a:tab pos="3589338" algn="l"/>
                <a:tab pos="6724650" algn="l"/>
              </a:tabLst>
            </a:pPr>
            <a:r>
              <a:rPr lang="en-IE" sz="1200" b="1" u="sng" dirty="0"/>
              <a:t>Medial Compression</a:t>
            </a:r>
          </a:p>
          <a:p>
            <a:pPr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IE" sz="1200" dirty="0"/>
              <a:t>“compressed pressure on the vocal processes”</a:t>
            </a:r>
          </a:p>
          <a:p>
            <a:pPr marL="0" indent="0"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buNone/>
              <a:tabLst>
                <a:tab pos="1614488" algn="l"/>
                <a:tab pos="3589338" algn="l"/>
                <a:tab pos="6724650" algn="l"/>
              </a:tabLst>
            </a:pPr>
            <a:r>
              <a:rPr lang="en-IE" sz="1200" b="1" u="sng" dirty="0"/>
              <a:t>Longitudinal Tension</a:t>
            </a:r>
          </a:p>
          <a:p>
            <a:pPr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IE" sz="1200" dirty="0"/>
              <a:t>Retraction and vertical rotation of cricoid via CTM</a:t>
            </a:r>
          </a:p>
          <a:p>
            <a:pPr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IE" sz="1200" dirty="0"/>
              <a:t>Contraction of </a:t>
            </a:r>
            <a:r>
              <a:rPr lang="en-IE" sz="1200" i="1" dirty="0"/>
              <a:t>vocalis</a:t>
            </a:r>
            <a:r>
              <a:rPr lang="en-IE" sz="1200" dirty="0"/>
              <a:t> muscles of the thyroarytenoids.</a:t>
            </a:r>
          </a:p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3C2CFB-9299-4CBA-B74C-34C4282030C4}" type="slidenum">
              <a:rPr lang="en-IE" smtClean="0"/>
              <a:t>5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6624163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buNone/>
              <a:tabLst>
                <a:tab pos="1614488" algn="l"/>
                <a:tab pos="3589338" algn="l"/>
                <a:tab pos="6724650" algn="l"/>
              </a:tabLst>
            </a:pPr>
            <a:r>
              <a:rPr lang="en-IE" sz="1200" b="1" u="sng" dirty="0"/>
              <a:t>Adductive tension</a:t>
            </a:r>
          </a:p>
          <a:p>
            <a:pPr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IE" sz="1200" dirty="0"/>
              <a:t>“Tension of the </a:t>
            </a:r>
            <a:r>
              <a:rPr lang="en-IE" sz="1200" dirty="0" err="1"/>
              <a:t>interarytenoid</a:t>
            </a:r>
            <a:r>
              <a:rPr lang="en-IE" sz="1200" dirty="0"/>
              <a:t> muscles”</a:t>
            </a:r>
          </a:p>
          <a:p>
            <a:pPr marL="0" indent="0"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buNone/>
              <a:tabLst>
                <a:tab pos="1614488" algn="l"/>
                <a:tab pos="3589338" algn="l"/>
                <a:tab pos="6724650" algn="l"/>
              </a:tabLst>
            </a:pPr>
            <a:r>
              <a:rPr lang="en-IE" sz="1200" b="1" u="sng" dirty="0"/>
              <a:t>Medial Compression</a:t>
            </a:r>
          </a:p>
          <a:p>
            <a:pPr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IE" sz="1200" dirty="0"/>
              <a:t>“compressed pressure on the vocal processes”</a:t>
            </a:r>
          </a:p>
          <a:p>
            <a:pPr marL="0" indent="0"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buNone/>
              <a:tabLst>
                <a:tab pos="1614488" algn="l"/>
                <a:tab pos="3589338" algn="l"/>
                <a:tab pos="6724650" algn="l"/>
              </a:tabLst>
            </a:pPr>
            <a:r>
              <a:rPr lang="en-IE" sz="1200" b="1" u="sng" dirty="0"/>
              <a:t>Longitudinal Tension</a:t>
            </a:r>
          </a:p>
          <a:p>
            <a:pPr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IE" sz="1200" dirty="0"/>
              <a:t>Retraction and vertical rotation of cricoid via CTM</a:t>
            </a:r>
          </a:p>
          <a:p>
            <a:pPr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IE" sz="1200" dirty="0"/>
              <a:t>Contraction of </a:t>
            </a:r>
            <a:r>
              <a:rPr lang="en-IE" sz="1200" i="1" dirty="0"/>
              <a:t>vocalis</a:t>
            </a:r>
            <a:r>
              <a:rPr lang="en-IE" sz="1200" dirty="0"/>
              <a:t> muscles of the thyroarytenoids.</a:t>
            </a:r>
          </a:p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3C2CFB-9299-4CBA-B74C-34C4282030C4}" type="slidenum">
              <a:rPr lang="en-IE" smtClean="0"/>
              <a:t>6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5434687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buNone/>
              <a:tabLst>
                <a:tab pos="1614488" algn="l"/>
                <a:tab pos="3589338" algn="l"/>
                <a:tab pos="6724650" algn="l"/>
              </a:tabLst>
            </a:pPr>
            <a:r>
              <a:rPr lang="en-IE" sz="1200" b="1" u="sng" dirty="0"/>
              <a:t>Adductive tension</a:t>
            </a:r>
          </a:p>
          <a:p>
            <a:pPr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IE" sz="1200" dirty="0"/>
              <a:t>“Tension of the </a:t>
            </a:r>
            <a:r>
              <a:rPr lang="en-IE" sz="1200" dirty="0" err="1"/>
              <a:t>interarytenoid</a:t>
            </a:r>
            <a:r>
              <a:rPr lang="en-IE" sz="1200" dirty="0"/>
              <a:t> muscles”</a:t>
            </a:r>
          </a:p>
          <a:p>
            <a:pPr marL="0" indent="0"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buNone/>
              <a:tabLst>
                <a:tab pos="1614488" algn="l"/>
                <a:tab pos="3589338" algn="l"/>
                <a:tab pos="6724650" algn="l"/>
              </a:tabLst>
            </a:pPr>
            <a:r>
              <a:rPr lang="en-IE" sz="1200" b="1" u="sng" dirty="0"/>
              <a:t>Medial Compression</a:t>
            </a:r>
          </a:p>
          <a:p>
            <a:pPr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IE" sz="1200" dirty="0"/>
              <a:t>“compressed pressure on the vocal processes”</a:t>
            </a:r>
          </a:p>
          <a:p>
            <a:pPr marL="0" indent="0"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buNone/>
              <a:tabLst>
                <a:tab pos="1614488" algn="l"/>
                <a:tab pos="3589338" algn="l"/>
                <a:tab pos="6724650" algn="l"/>
              </a:tabLst>
            </a:pPr>
            <a:r>
              <a:rPr lang="en-IE" sz="1200" b="1" u="sng" dirty="0"/>
              <a:t>Longitudinal Tension</a:t>
            </a:r>
          </a:p>
          <a:p>
            <a:pPr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IE" sz="1200" dirty="0"/>
              <a:t>Retraction and vertical rotation of cricoid via CTM</a:t>
            </a:r>
          </a:p>
          <a:p>
            <a:pPr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IE" sz="1200" dirty="0"/>
              <a:t>Contraction of </a:t>
            </a:r>
            <a:r>
              <a:rPr lang="en-IE" sz="1200" i="1" dirty="0"/>
              <a:t>vocalis</a:t>
            </a:r>
            <a:r>
              <a:rPr lang="en-IE" sz="1200" dirty="0"/>
              <a:t> muscles of the thyroarytenoids.</a:t>
            </a:r>
          </a:p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3C2CFB-9299-4CBA-B74C-34C4282030C4}" type="slidenum">
              <a:rPr lang="en-IE" smtClean="0"/>
              <a:t>7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4701078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buNone/>
              <a:tabLst>
                <a:tab pos="1614488" algn="l"/>
                <a:tab pos="3589338" algn="l"/>
                <a:tab pos="6724650" algn="l"/>
              </a:tabLst>
            </a:pPr>
            <a:r>
              <a:rPr lang="en-IE" sz="1200" b="1" u="sng" dirty="0"/>
              <a:t>Adductive tension</a:t>
            </a:r>
          </a:p>
          <a:p>
            <a:pPr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IE" sz="1200" dirty="0"/>
              <a:t>“Tension of the </a:t>
            </a:r>
            <a:r>
              <a:rPr lang="en-IE" sz="1200" dirty="0" err="1"/>
              <a:t>interarytenoid</a:t>
            </a:r>
            <a:r>
              <a:rPr lang="en-IE" sz="1200" dirty="0"/>
              <a:t> muscles”</a:t>
            </a:r>
          </a:p>
          <a:p>
            <a:pPr marL="0" indent="0"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buNone/>
              <a:tabLst>
                <a:tab pos="1614488" algn="l"/>
                <a:tab pos="3589338" algn="l"/>
                <a:tab pos="6724650" algn="l"/>
              </a:tabLst>
            </a:pPr>
            <a:r>
              <a:rPr lang="en-IE" sz="1200" b="1" u="sng" dirty="0"/>
              <a:t>Medial Compression</a:t>
            </a:r>
          </a:p>
          <a:p>
            <a:pPr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IE" sz="1200" dirty="0"/>
              <a:t>“compressed pressure on the vocal processes”</a:t>
            </a:r>
          </a:p>
          <a:p>
            <a:pPr marL="0" indent="0"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buNone/>
              <a:tabLst>
                <a:tab pos="1614488" algn="l"/>
                <a:tab pos="3589338" algn="l"/>
                <a:tab pos="6724650" algn="l"/>
              </a:tabLst>
            </a:pPr>
            <a:r>
              <a:rPr lang="en-IE" sz="1200" b="1" u="sng" dirty="0"/>
              <a:t>Longitudinal Tension</a:t>
            </a:r>
          </a:p>
          <a:p>
            <a:pPr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IE" sz="1200" dirty="0"/>
              <a:t>Retraction and vertical rotation of cricoid via CTM</a:t>
            </a:r>
          </a:p>
          <a:p>
            <a:pPr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IE" sz="1200" dirty="0"/>
              <a:t>Contraction of </a:t>
            </a:r>
            <a:r>
              <a:rPr lang="en-IE" sz="1200" i="1" dirty="0"/>
              <a:t>vocalis</a:t>
            </a:r>
            <a:r>
              <a:rPr lang="en-IE" sz="1200" dirty="0"/>
              <a:t> muscles of the thyroarytenoids.</a:t>
            </a:r>
          </a:p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3C2CFB-9299-4CBA-B74C-34C4282030C4}" type="slidenum">
              <a:rPr lang="en-IE" smtClean="0"/>
              <a:t>8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8366010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buNone/>
              <a:tabLst>
                <a:tab pos="1614488" algn="l"/>
                <a:tab pos="3589338" algn="l"/>
                <a:tab pos="6724650" algn="l"/>
              </a:tabLst>
            </a:pPr>
            <a:r>
              <a:rPr lang="en-IE" sz="1200" b="1" u="sng" dirty="0"/>
              <a:t>Adductive tension</a:t>
            </a:r>
          </a:p>
          <a:p>
            <a:pPr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IE" sz="1200" dirty="0"/>
              <a:t>“Tension of the </a:t>
            </a:r>
            <a:r>
              <a:rPr lang="en-IE" sz="1200" dirty="0" err="1"/>
              <a:t>interarytenoid</a:t>
            </a:r>
            <a:r>
              <a:rPr lang="en-IE" sz="1200" dirty="0"/>
              <a:t> muscles”</a:t>
            </a:r>
          </a:p>
          <a:p>
            <a:pPr marL="0" indent="0"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buNone/>
              <a:tabLst>
                <a:tab pos="1614488" algn="l"/>
                <a:tab pos="3589338" algn="l"/>
                <a:tab pos="6724650" algn="l"/>
              </a:tabLst>
            </a:pPr>
            <a:r>
              <a:rPr lang="en-IE" sz="1200" b="1" u="sng" dirty="0"/>
              <a:t>Medial Compression</a:t>
            </a:r>
          </a:p>
          <a:p>
            <a:pPr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IE" sz="1200" dirty="0"/>
              <a:t>“compressed pressure on the vocal processes”</a:t>
            </a:r>
          </a:p>
          <a:p>
            <a:pPr marL="0" indent="0"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buNone/>
              <a:tabLst>
                <a:tab pos="1614488" algn="l"/>
                <a:tab pos="3589338" algn="l"/>
                <a:tab pos="6724650" algn="l"/>
              </a:tabLst>
            </a:pPr>
            <a:r>
              <a:rPr lang="en-IE" sz="1200" b="1" u="sng" dirty="0"/>
              <a:t>Longitudinal Tension</a:t>
            </a:r>
          </a:p>
          <a:p>
            <a:pPr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IE" sz="1200" dirty="0"/>
              <a:t>Retraction and vertical rotation of cricoid via CTM</a:t>
            </a:r>
          </a:p>
          <a:p>
            <a:pPr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IE" sz="1200" dirty="0"/>
              <a:t>Contraction of </a:t>
            </a:r>
            <a:r>
              <a:rPr lang="en-IE" sz="1200" i="1" dirty="0"/>
              <a:t>vocalis</a:t>
            </a:r>
            <a:r>
              <a:rPr lang="en-IE" sz="1200" dirty="0"/>
              <a:t> muscles of the thyroarytenoids.</a:t>
            </a:r>
          </a:p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3C2CFB-9299-4CBA-B74C-34C4282030C4}" type="slidenum">
              <a:rPr lang="en-IE" smtClean="0"/>
              <a:t>9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8539499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89376-54AD-456B-B8F6-84B0E6F4F3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898163-CB49-43A5-B6FE-1B8D078DAC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500264-49C8-412F-A2CD-3CD93757A7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E1E6F0-616A-4E12-BEF8-AEE4BFD5F2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E15EA9-6E29-40A1-A1D8-022A7704C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7AFD8-8580-45A2-9E24-948BBFCC3FB5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8206476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3BDD4-B566-4DFD-A83F-617DCD73C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8263B6-37D4-4278-B389-8922D6E293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6E7E7A-D809-488C-B532-F0E21692BE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7C467B-2A08-485E-BE10-82D1A23E4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486114-E03B-47C0-8F5F-BE8A837F9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7AFD8-8580-45A2-9E24-948BBFCC3FB5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8120553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09DA4FE-F9FC-4910-926C-9CB2C9E975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2BEF91-CA8F-4A2C-BB5A-A2347BAF73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5CF1CE-2C3D-4E76-8FF1-C1FBB735F2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B5230E-CCDE-420B-8D25-7342076CB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5BB36F-94AC-477B-A850-81934F055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7AFD8-8580-45A2-9E24-948BBFCC3FB5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716855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242DB5-C76E-4AA3-806E-59352C854B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D856C0-9400-469F-B658-DF9EFAC213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C65F56-7671-4FFE-95A2-F8D90C196D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CFC374-2CD8-4F89-BBE4-59986A567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9CB00A-48F3-4C18-9816-CAD0016AE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7AFD8-8580-45A2-9E24-948BBFCC3FB5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760601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CC3AE-98C6-4B1C-9990-CD23E1CB12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5D7A36-866D-456B-BF8D-77BD1D7AFD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5E77C2-187A-4DF0-89E2-B299C2E615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542F86-46AB-45B0-A517-7BA88017B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C9F76C-F53D-4735-B98F-DEF32283BC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7AFD8-8580-45A2-9E24-948BBFCC3FB5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6915425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B102E-5ED4-46F5-B72E-E90A34ABB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91BBF3-F408-4917-9606-D7381AB562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1F042E-F55D-41E2-BCF3-BA27EF932C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55E01B-0373-446C-8D7A-8971AA616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9408A5-A385-4E23-8803-222FD19E2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0824F7-D067-45BE-AB8D-53C73F52C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7AFD8-8580-45A2-9E24-948BBFCC3FB5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2920550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D394E-D46F-4B2C-8945-0380EF6221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426593-DD3B-4E54-834D-F0FBF0DF26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409BEF-79FC-4752-9980-A2FB2945B2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1C60D3-A4D1-47A6-B6F3-06AD0593C1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3730DA-97A3-44F2-8FF9-D0875F7337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72D193C-FF72-410C-BE25-94510861F4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7486250-067F-400D-805A-36844176AC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5DF391-2892-4605-83C7-7787D9708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7AFD8-8580-45A2-9E24-948BBFCC3FB5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0483712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4D485-B109-4932-9B00-4FA3D97CA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A6EFE0-4E42-4486-9920-5DE8E2663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41121D-6DEB-4983-9FF9-7B4813A29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69C133-A597-4DCD-8003-EC4551E4D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7AFD8-8580-45A2-9E24-948BBFCC3FB5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247516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C1774CC-2813-4555-8D73-68F4A34014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24151E-8D1B-4BE9-93F5-3F59F5681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FDA53A-B965-464A-9B0B-E92A1F275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7AFD8-8580-45A2-9E24-948BBFCC3FB5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1768397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19C7CA-E821-46A8-8C0A-88C6069A8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D2FE7-9DA8-422A-B3D3-4686D13376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CBD546-DD5A-4646-8501-2080DC8FC9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657181-17F0-4001-9AB3-5F0A7F7C7D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507DDE-9CD8-454E-9B79-AFD61AFAF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4346EA-9DF7-44FF-82AC-925BF4C7B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7AFD8-8580-45A2-9E24-948BBFCC3FB5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726373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5FABC-4E31-4B67-8705-1CA4EF30C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F28D8F-C2BE-4214-A5D4-DA74F775EE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ED8EEA-46DD-4076-A28E-CB08410001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66DD99-34CC-451E-B244-13D7E970C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03F6B1-5619-4653-8593-610439111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C62239-5B55-4AD3-9113-FB5384B36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7AFD8-8580-45A2-9E24-948BBFCC3FB5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411323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24562CE-5CD6-4D39-A07A-CF50F89282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89D984-6AFF-494A-8F74-A9C2B10B77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C3D169-0745-450F-89BB-DDE7074500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E3D699-4DA4-4AE4-8591-705361CE68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DCB94-0E9E-44A6-A237-AF610A34D1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57AFD8-8580-45A2-9E24-948BBFCC3FB5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6522782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creativecommons.org/licenses/by-sa/4.0/" TargetMode="External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6" Type="http://schemas.openxmlformats.org/officeDocument/2006/relationships/image" Target="../media/image2.jpe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0.xml"/><Relationship Id="rId9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audio" Target="../media/media3.wav"/><Relationship Id="rId13" Type="http://schemas.microsoft.com/office/2007/relationships/media" Target="../media/media8.wav"/><Relationship Id="rId18" Type="http://schemas.openxmlformats.org/officeDocument/2006/relationships/notesSlide" Target="../notesSlides/notesSlide11.xml"/><Relationship Id="rId3" Type="http://schemas.microsoft.com/office/2007/relationships/media" Target="../media/media10.wav"/><Relationship Id="rId21" Type="http://schemas.openxmlformats.org/officeDocument/2006/relationships/image" Target="../media/image3.png"/><Relationship Id="rId7" Type="http://schemas.microsoft.com/office/2007/relationships/media" Target="../media/media3.wav"/><Relationship Id="rId12" Type="http://schemas.openxmlformats.org/officeDocument/2006/relationships/audio" Target="../media/media6.wav"/><Relationship Id="rId17" Type="http://schemas.openxmlformats.org/officeDocument/2006/relationships/slideLayout" Target="../slideLayouts/slideLayout2.xml"/><Relationship Id="rId2" Type="http://schemas.openxmlformats.org/officeDocument/2006/relationships/audio" Target="../media/media9.wav"/><Relationship Id="rId16" Type="http://schemas.openxmlformats.org/officeDocument/2006/relationships/audio" Target="../media/media7.wav"/><Relationship Id="rId20" Type="http://schemas.openxmlformats.org/officeDocument/2006/relationships/hyperlink" Target="https://creativecommons.org/licenses/by-sa/4.0/" TargetMode="External"/><Relationship Id="rId1" Type="http://schemas.microsoft.com/office/2007/relationships/media" Target="../media/media9.wav"/><Relationship Id="rId6" Type="http://schemas.openxmlformats.org/officeDocument/2006/relationships/audio" Target="../media/media2.wav"/><Relationship Id="rId11" Type="http://schemas.microsoft.com/office/2007/relationships/media" Target="../media/media6.wav"/><Relationship Id="rId5" Type="http://schemas.microsoft.com/office/2007/relationships/media" Target="../media/media2.wav"/><Relationship Id="rId15" Type="http://schemas.microsoft.com/office/2007/relationships/media" Target="../media/media7.wav"/><Relationship Id="rId10" Type="http://schemas.openxmlformats.org/officeDocument/2006/relationships/audio" Target="../media/media4.wav"/><Relationship Id="rId19" Type="http://schemas.openxmlformats.org/officeDocument/2006/relationships/image" Target="../media/image5.png"/><Relationship Id="rId4" Type="http://schemas.openxmlformats.org/officeDocument/2006/relationships/audio" Target="../media/media10.wav"/><Relationship Id="rId9" Type="http://schemas.microsoft.com/office/2007/relationships/media" Target="../media/media4.wav"/><Relationship Id="rId14" Type="http://schemas.openxmlformats.org/officeDocument/2006/relationships/audio" Target="../media/media8.wav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.jpeg"/><Relationship Id="rId7" Type="http://schemas.openxmlformats.org/officeDocument/2006/relationships/hyperlink" Target="https://creativecommons.org/licenses/by-sa/4.0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4.png"/><Relationship Id="rId5" Type="http://schemas.openxmlformats.org/officeDocument/2006/relationships/customXml" Target="../ink/ink1.xml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hyperlink" Target="https://creativecommons.org/licenses/by-sa/4.0/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creativecommons.org/licenses/by-sa/4.0/" TargetMode="External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2.jpe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4.xml"/><Relationship Id="rId9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png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6" Type="http://schemas.openxmlformats.org/officeDocument/2006/relationships/image" Target="../media/image2.jpeg"/><Relationship Id="rId5" Type="http://schemas.openxmlformats.org/officeDocument/2006/relationships/image" Target="../media/image1.jpeg"/><Relationship Id="rId10" Type="http://schemas.openxmlformats.org/officeDocument/2006/relationships/image" Target="../media/image3.png"/><Relationship Id="rId4" Type="http://schemas.openxmlformats.org/officeDocument/2006/relationships/notesSlide" Target="../notesSlides/notesSlide5.xml"/><Relationship Id="rId9" Type="http://schemas.openxmlformats.org/officeDocument/2006/relationships/hyperlink" Target="https://creativecommons.org/licenses/by-sa/4.0/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eg"/><Relationship Id="rId13" Type="http://schemas.openxmlformats.org/officeDocument/2006/relationships/image" Target="../media/image3.png"/><Relationship Id="rId3" Type="http://schemas.microsoft.com/office/2007/relationships/media" Target="../media/media4.wav"/><Relationship Id="rId7" Type="http://schemas.openxmlformats.org/officeDocument/2006/relationships/image" Target="../media/image1.jpeg"/><Relationship Id="rId12" Type="http://schemas.openxmlformats.org/officeDocument/2006/relationships/hyperlink" Target="https://creativecommons.org/licenses/by-sa/4.0/" TargetMode="Externa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6" Type="http://schemas.openxmlformats.org/officeDocument/2006/relationships/notesSlide" Target="../notesSlides/notesSlide6.xml"/><Relationship Id="rId11" Type="http://schemas.openxmlformats.org/officeDocument/2006/relationships/image" Target="../media/image5.png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6.png"/><Relationship Id="rId4" Type="http://schemas.openxmlformats.org/officeDocument/2006/relationships/audio" Target="../media/media4.wav"/><Relationship Id="rId9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13" Type="http://schemas.openxmlformats.org/officeDocument/2006/relationships/hyperlink" Target="https://creativecommons.org/licenses/by-sa/4.0/" TargetMode="External"/><Relationship Id="rId3" Type="http://schemas.microsoft.com/office/2007/relationships/media" Target="../media/media6.wav"/><Relationship Id="rId7" Type="http://schemas.openxmlformats.org/officeDocument/2006/relationships/image" Target="../media/image8.png"/><Relationship Id="rId12" Type="http://schemas.openxmlformats.org/officeDocument/2006/relationships/hyperlink" Target="https://doi.org/10.1044/2022_PERSP-21-00319" TargetMode="Externa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6" Type="http://schemas.openxmlformats.org/officeDocument/2006/relationships/notesSlide" Target="../notesSlides/notesSlide7.xml"/><Relationship Id="rId11" Type="http://schemas.openxmlformats.org/officeDocument/2006/relationships/hyperlink" Target="https://pubs.asha.org/doi/full/10.1044/2021_PERSP-21-00083" TargetMode="External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5.png"/><Relationship Id="rId4" Type="http://schemas.openxmlformats.org/officeDocument/2006/relationships/audio" Target="../media/media6.wav"/><Relationship Id="rId9" Type="http://schemas.openxmlformats.org/officeDocument/2006/relationships/image" Target="../media/image2.jpeg"/><Relationship Id="rId1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eg"/><Relationship Id="rId13" Type="http://schemas.openxmlformats.org/officeDocument/2006/relationships/image" Target="../media/image3.png"/><Relationship Id="rId3" Type="http://schemas.microsoft.com/office/2007/relationships/media" Target="../media/media6.wav"/><Relationship Id="rId7" Type="http://schemas.openxmlformats.org/officeDocument/2006/relationships/image" Target="../media/image1.jpeg"/><Relationship Id="rId12" Type="http://schemas.openxmlformats.org/officeDocument/2006/relationships/hyperlink" Target="https://creativecommons.org/licenses/by-sa/4.0/" TargetMode="Externa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6" Type="http://schemas.openxmlformats.org/officeDocument/2006/relationships/notesSlide" Target="../notesSlides/notesSlide8.xml"/><Relationship Id="rId11" Type="http://schemas.openxmlformats.org/officeDocument/2006/relationships/hyperlink" Target="https://doi.org/10.1044/2022_PERSP-21-00319" TargetMode="External"/><Relationship Id="rId5" Type="http://schemas.openxmlformats.org/officeDocument/2006/relationships/slideLayout" Target="../slideLayouts/slideLayout2.xml"/><Relationship Id="rId10" Type="http://schemas.openxmlformats.org/officeDocument/2006/relationships/hyperlink" Target="https://pubs.asha.org/doi/full/10.1044/2021_PERSP-21-00083" TargetMode="External"/><Relationship Id="rId4" Type="http://schemas.openxmlformats.org/officeDocument/2006/relationships/audio" Target="../media/media6.wav"/><Relationship Id="rId9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9.png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6" Type="http://schemas.openxmlformats.org/officeDocument/2006/relationships/image" Target="../media/image2.jpeg"/><Relationship Id="rId5" Type="http://schemas.openxmlformats.org/officeDocument/2006/relationships/image" Target="../media/image1.jpeg"/><Relationship Id="rId10" Type="http://schemas.openxmlformats.org/officeDocument/2006/relationships/image" Target="../media/image3.png"/><Relationship Id="rId4" Type="http://schemas.openxmlformats.org/officeDocument/2006/relationships/notesSlide" Target="../notesSlides/notesSlide9.xml"/><Relationship Id="rId9" Type="http://schemas.openxmlformats.org/officeDocument/2006/relationships/hyperlink" Target="https://creativecommons.org/licenses/by-sa/4.0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B0404-57BF-4039-9C98-738A6F23C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b="1" dirty="0">
                <a:solidFill>
                  <a:srgbClr val="004925"/>
                </a:solidFill>
                <a:latin typeface="+mn-lt"/>
              </a:rPr>
              <a:t>Phonation Types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B25F74-58F2-4DDE-B6F3-FD777A7F30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dirty="0">
                <a:solidFill>
                  <a:srgbClr val="00AA4C"/>
                </a:solidFill>
              </a:rPr>
              <a:t>Laver’s (1980) Parameterisation of Phonation Types</a:t>
            </a:r>
          </a:p>
          <a:p>
            <a:endParaRPr lang="en-GB" dirty="0">
              <a:solidFill>
                <a:srgbClr val="00AA4C"/>
              </a:solidFill>
            </a:endParaRPr>
          </a:p>
          <a:p>
            <a:r>
              <a:rPr lang="en-GB" dirty="0" err="1">
                <a:solidFill>
                  <a:srgbClr val="00AA4C"/>
                </a:solidFill>
              </a:rPr>
              <a:t>n.b.</a:t>
            </a:r>
            <a:r>
              <a:rPr lang="en-GB" dirty="0">
                <a:solidFill>
                  <a:srgbClr val="00AA4C"/>
                </a:solidFill>
              </a:rPr>
              <a:t> for educational use only</a:t>
            </a:r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2CA2FDD1-18D1-444E-83D3-F838159BD764}"/>
              </a:ext>
            </a:extLst>
          </p:cNvPr>
          <p:cNvSpPr txBox="1">
            <a:spLocks/>
          </p:cNvSpPr>
          <p:nvPr/>
        </p:nvSpPr>
        <p:spPr>
          <a:xfrm>
            <a:off x="593876" y="307582"/>
            <a:ext cx="8656261" cy="7143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IE" sz="3800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33062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itle 1">
            <a:extLst>
              <a:ext uri="{FF2B5EF4-FFF2-40B4-BE49-F238E27FC236}">
                <a16:creationId xmlns:a16="http://schemas.microsoft.com/office/drawing/2014/main" id="{8E3EB61C-F5AB-42F4-A375-F97858A2B3A5}"/>
              </a:ext>
            </a:extLst>
          </p:cNvPr>
          <p:cNvSpPr txBox="1">
            <a:spLocks/>
          </p:cNvSpPr>
          <p:nvPr/>
        </p:nvSpPr>
        <p:spPr>
          <a:xfrm>
            <a:off x="407407" y="78982"/>
            <a:ext cx="9926753" cy="7143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E" sz="3800" b="1" dirty="0">
                <a:latin typeface="+mn-lt"/>
              </a:rPr>
              <a:t>Harsh</a:t>
            </a:r>
            <a:endParaRPr lang="en-IE" sz="3800" b="1" dirty="0">
              <a:solidFill>
                <a:srgbClr val="C00000"/>
              </a:solidFill>
              <a:latin typeface="+mn-lt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8223E83-C8A0-43FF-9F54-E0601EC4CEA0}"/>
              </a:ext>
            </a:extLst>
          </p:cNvPr>
          <p:cNvSpPr/>
          <p:nvPr/>
        </p:nvSpPr>
        <p:spPr>
          <a:xfrm>
            <a:off x="3546539" y="3255881"/>
            <a:ext cx="4562717" cy="915737"/>
          </a:xfrm>
          <a:prstGeom prst="ellipse">
            <a:avLst/>
          </a:prstGeom>
          <a:solidFill>
            <a:schemeClr val="tx1">
              <a:alpha val="10000"/>
            </a:schemeClr>
          </a:solidFill>
          <a:ln>
            <a:solidFill>
              <a:schemeClr val="tx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0"/>
              </a:spcAft>
            </a:pPr>
            <a:r>
              <a:rPr lang="en-IE" sz="1600" b="1">
                <a:ln w="12700" cap="rnd" cmpd="sng" algn="ctr">
                  <a:solidFill>
                    <a:srgbClr val="FFFFFF"/>
                  </a:solidFill>
                  <a:prstDash val="solid"/>
                  <a:bevel/>
                </a:ln>
                <a:solidFill>
                  <a:srgbClr val="000000">
                    <a:alpha val="91000"/>
                  </a:srgb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HARSH</a:t>
            </a:r>
            <a:endParaRPr lang="en-IE" sz="110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352C4A5B-8347-4683-8898-39EC38DFD484}"/>
              </a:ext>
            </a:extLst>
          </p:cNvPr>
          <p:cNvSpPr txBox="1">
            <a:spLocks/>
          </p:cNvSpPr>
          <p:nvPr/>
        </p:nvSpPr>
        <p:spPr>
          <a:xfrm>
            <a:off x="407407" y="793357"/>
            <a:ext cx="2488193" cy="55611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None/>
              <a:tabLst>
                <a:tab pos="1614488" algn="l"/>
                <a:tab pos="3589338" algn="l"/>
                <a:tab pos="6724650" algn="l"/>
              </a:tabLst>
            </a:pPr>
            <a:r>
              <a:rPr lang="en-IE" sz="1800" dirty="0"/>
              <a:t>Only used as compound phonation type.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IE" sz="1800" dirty="0"/>
              <a:t>Hard to tie to physiological activity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IE" sz="1800" dirty="0"/>
              <a:t>Likely a product of extreme adductive tension and medial compression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IE" sz="1800" dirty="0"/>
              <a:t>Higher degrees of harshness </a:t>
            </a:r>
            <a:r>
              <a:rPr lang="en-IE" sz="1800" dirty="0">
                <a:sym typeface="Wingdings" panose="05000000000000000000" pitchFamily="2" charset="2"/>
              </a:rPr>
              <a:t> activity in ventricular bands</a:t>
            </a:r>
            <a:endParaRPr lang="en-IE" sz="1800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None/>
              <a:tabLst>
                <a:tab pos="1614488" algn="l"/>
                <a:tab pos="3589338" algn="l"/>
                <a:tab pos="6724650" algn="l"/>
              </a:tabLst>
            </a:pPr>
            <a:r>
              <a:rPr lang="en-IE" sz="1800" dirty="0"/>
              <a:t>Associated with: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IE" sz="1800" dirty="0"/>
              <a:t>irregular glottal waveform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IE" sz="1800" dirty="0"/>
              <a:t>Higher intensity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endParaRPr lang="en-IE" sz="1800" dirty="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endParaRPr lang="en-IE" sz="1800" dirty="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endParaRPr lang="en-IE" sz="1800" dirty="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endParaRPr lang="en-IE" sz="1800" dirty="0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D57D8245-54B5-47BA-B06C-41296D647729}"/>
              </a:ext>
            </a:extLst>
          </p:cNvPr>
          <p:cNvGrpSpPr/>
          <p:nvPr/>
        </p:nvGrpSpPr>
        <p:grpSpPr>
          <a:xfrm>
            <a:off x="8368297" y="3155464"/>
            <a:ext cx="3674384" cy="3390996"/>
            <a:chOff x="6195560" y="938399"/>
            <a:chExt cx="5630153" cy="5195927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FED16E16-884A-48F4-BE64-F5B90046D226}"/>
                </a:ext>
              </a:extLst>
            </p:cNvPr>
            <p:cNvGrpSpPr/>
            <p:nvPr/>
          </p:nvGrpSpPr>
          <p:grpSpPr>
            <a:xfrm>
              <a:off x="6195560" y="938399"/>
              <a:ext cx="5630153" cy="4677170"/>
              <a:chOff x="0" y="0"/>
              <a:chExt cx="2620645" cy="2238015"/>
            </a:xfrm>
          </p:grpSpPr>
          <p:pic>
            <p:nvPicPr>
              <p:cNvPr id="28" name="Picture 27">
                <a:extLst>
                  <a:ext uri="{FF2B5EF4-FFF2-40B4-BE49-F238E27FC236}">
                    <a16:creationId xmlns:a16="http://schemas.microsoft.com/office/drawing/2014/main" id="{16685C1F-47B7-41EE-AE3C-C4E0AB05DEA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 cstate="print">
                <a:biLevel thresh="75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6776" t="19912" r="6209" b="50278"/>
              <a:stretch/>
            </p:blipFill>
            <p:spPr bwMode="auto">
              <a:xfrm>
                <a:off x="0" y="0"/>
                <a:ext cx="2620645" cy="1951355"/>
              </a:xfrm>
              <a:prstGeom prst="rect">
                <a:avLst/>
              </a:prstGeom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  <p:pic>
            <p:nvPicPr>
              <p:cNvPr id="29" name="Picture 28">
                <a:extLst>
                  <a:ext uri="{FF2B5EF4-FFF2-40B4-BE49-F238E27FC236}">
                    <a16:creationId xmlns:a16="http://schemas.microsoft.com/office/drawing/2014/main" id="{0FDD6AD2-996D-47DC-A962-322924FF81D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 cstate="print">
                <a:biLevel thresh="75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6776" t="51286" r="6209" b="44336"/>
              <a:stretch/>
            </p:blipFill>
            <p:spPr bwMode="auto">
              <a:xfrm>
                <a:off x="0" y="1951630"/>
                <a:ext cx="2620645" cy="286385"/>
              </a:xfrm>
              <a:prstGeom prst="rect">
                <a:avLst/>
              </a:prstGeom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</p:grp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FFCD2A08-AD27-48D5-A79F-5A3A5F9D6B68}"/>
                </a:ext>
              </a:extLst>
            </p:cNvPr>
            <p:cNvSpPr/>
            <p:nvPr/>
          </p:nvSpPr>
          <p:spPr>
            <a:xfrm>
              <a:off x="6705832" y="5615569"/>
              <a:ext cx="4769887" cy="51875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IE" sz="800" dirty="0">
                  <a:ea typeface="Calibri" panose="020F0502020204030204" pitchFamily="34" charset="0"/>
                  <a:cs typeface="Mongolian Baiti" panose="03000500000000000000" pitchFamily="66" charset="0"/>
                </a:rPr>
                <a:t>Geometric relationship between laryngeal parameters (Laver, 1980, p. 109)</a:t>
              </a:r>
              <a:endParaRPr lang="en-IE" sz="800" dirty="0">
                <a:cs typeface="Mongolian Baiti" panose="03000500000000000000" pitchFamily="66" charset="0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82C2D57E-E5FC-461E-BE5A-90412B21DF27}"/>
              </a:ext>
            </a:extLst>
          </p:cNvPr>
          <p:cNvGrpSpPr/>
          <p:nvPr/>
        </p:nvGrpSpPr>
        <p:grpSpPr>
          <a:xfrm>
            <a:off x="3014979" y="3092360"/>
            <a:ext cx="4882385" cy="2270436"/>
            <a:chOff x="1179227" y="-457"/>
            <a:chExt cx="2704371" cy="2078281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00FF10A5-764B-4854-A77A-F94CF639FDD4}"/>
                </a:ext>
              </a:extLst>
            </p:cNvPr>
            <p:cNvSpPr/>
            <p:nvPr/>
          </p:nvSpPr>
          <p:spPr>
            <a:xfrm>
              <a:off x="2417634" y="-457"/>
              <a:ext cx="1465964" cy="2078133"/>
            </a:xfrm>
            <a:prstGeom prst="rect">
              <a:avLst/>
            </a:prstGeom>
            <a:solidFill>
              <a:schemeClr val="accent1">
                <a:alpha val="10000"/>
              </a:schemeClr>
            </a:solidFill>
            <a:ln>
              <a:solidFill>
                <a:schemeClr val="tx1">
                  <a:alpha val="5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en-IE" sz="1800" b="1">
                  <a:ln w="12700" cap="rnd" cmpd="sng" algn="ctr">
                    <a:solidFill>
                      <a:srgbClr val="FFFFFF"/>
                    </a:solidFill>
                    <a:prstDash val="solid"/>
                    <a:bevel/>
                  </a:ln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FALSETTO</a:t>
              </a:r>
              <a:endParaRPr lang="en-IE" sz="110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50E1328D-F392-46F3-98E1-F7AE8E092708}"/>
                </a:ext>
              </a:extLst>
            </p:cNvPr>
            <p:cNvSpPr/>
            <p:nvPr/>
          </p:nvSpPr>
          <p:spPr>
            <a:xfrm>
              <a:off x="1179227" y="-309"/>
              <a:ext cx="1238307" cy="2078133"/>
            </a:xfrm>
            <a:prstGeom prst="rect">
              <a:avLst/>
            </a:prstGeom>
            <a:solidFill>
              <a:schemeClr val="accent1">
                <a:alpha val="10000"/>
              </a:schemeClr>
            </a:solidFill>
            <a:ln>
              <a:solidFill>
                <a:schemeClr val="tx1">
                  <a:alpha val="5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E" b="1" dirty="0">
                  <a:ln w="12700" cap="rnd" cmpd="sng" algn="ctr">
                    <a:solidFill>
                      <a:srgbClr val="FFFFFF"/>
                    </a:solidFill>
                    <a:prstDash val="solid"/>
                    <a:bevel/>
                  </a:ln>
                  <a:ea typeface="Calibri" panose="020F0502020204030204" pitchFamily="34" charset="0"/>
                  <a:cs typeface="Times New Roman" panose="02020603050405020304" pitchFamily="18" charset="0"/>
                </a:rPr>
                <a:t>(MODAL) VOICE</a:t>
              </a:r>
              <a:endParaRPr lang="en-IE" sz="1100" dirty="0"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34" name="Rounded Rectangle 20">
            <a:extLst>
              <a:ext uri="{FF2B5EF4-FFF2-40B4-BE49-F238E27FC236}">
                <a16:creationId xmlns:a16="http://schemas.microsoft.com/office/drawing/2014/main" id="{97959488-7761-4267-B282-2984AFF01349}"/>
              </a:ext>
            </a:extLst>
          </p:cNvPr>
          <p:cNvSpPr/>
          <p:nvPr/>
        </p:nvSpPr>
        <p:spPr>
          <a:xfrm>
            <a:off x="4692854" y="1654251"/>
            <a:ext cx="2430732" cy="2963229"/>
          </a:xfrm>
          <a:prstGeom prst="roundRect">
            <a:avLst/>
          </a:prstGeom>
          <a:solidFill>
            <a:srgbClr val="FFFF00">
              <a:alpha val="10000"/>
            </a:srgbClr>
          </a:solidFill>
          <a:ln>
            <a:solidFill>
              <a:schemeClr val="tx1">
                <a:alpha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E" sz="1800" b="1">
                <a:ln w="12700" cap="rnd" cmpd="sng" algn="ctr">
                  <a:solidFill>
                    <a:srgbClr val="FFFFFF"/>
                  </a:solidFill>
                  <a:prstDash val="solid"/>
                  <a:bevel/>
                </a:ln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WHISPER</a:t>
            </a:r>
            <a:endParaRPr lang="en-IE" sz="110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5" name="Rounded Rectangle 19">
            <a:extLst>
              <a:ext uri="{FF2B5EF4-FFF2-40B4-BE49-F238E27FC236}">
                <a16:creationId xmlns:a16="http://schemas.microsoft.com/office/drawing/2014/main" id="{8B6DB019-00AE-4DD3-82E6-FC2A852D7EF4}"/>
              </a:ext>
            </a:extLst>
          </p:cNvPr>
          <p:cNvSpPr/>
          <p:nvPr/>
        </p:nvSpPr>
        <p:spPr>
          <a:xfrm>
            <a:off x="3015106" y="2232433"/>
            <a:ext cx="5138294" cy="1666086"/>
          </a:xfrm>
          <a:prstGeom prst="roundRect">
            <a:avLst/>
          </a:prstGeom>
          <a:solidFill>
            <a:srgbClr val="FF0000">
              <a:alpha val="10000"/>
            </a:srgbClr>
          </a:solidFill>
          <a:ln>
            <a:solidFill>
              <a:schemeClr val="tx1">
                <a:alpha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E" sz="1800" b="1" dirty="0">
                <a:ln w="12700" cap="rnd" cmpd="sng" algn="ctr">
                  <a:solidFill>
                    <a:srgbClr val="FFFFFF"/>
                  </a:solidFill>
                  <a:prstDash val="solid"/>
                  <a:bevel/>
                </a:ln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CREAK</a:t>
            </a:r>
            <a:endParaRPr lang="en-IE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8" name="Harsh_voice">
            <a:hlinkClick r:id="" action="ppaction://media"/>
            <a:extLst>
              <a:ext uri="{FF2B5EF4-FFF2-40B4-BE49-F238E27FC236}">
                <a16:creationId xmlns:a16="http://schemas.microsoft.com/office/drawing/2014/main" id="{192CC06B-B29B-4E7F-811C-14924431974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314903" y="3789072"/>
            <a:ext cx="393632" cy="393632"/>
          </a:xfrm>
          <a:prstGeom prst="rect">
            <a:avLst/>
          </a:prstGeom>
        </p:spPr>
      </p:pic>
      <p:sp>
        <p:nvSpPr>
          <p:cNvPr id="4" name="Subtitle 2">
            <a:extLst>
              <a:ext uri="{FF2B5EF4-FFF2-40B4-BE49-F238E27FC236}">
                <a16:creationId xmlns:a16="http://schemas.microsoft.com/office/drawing/2014/main" id="{A31284E1-7FA5-C82B-6225-1EFEE472FAFD}"/>
              </a:ext>
            </a:extLst>
          </p:cNvPr>
          <p:cNvSpPr txBox="1">
            <a:spLocks/>
          </p:cNvSpPr>
          <p:nvPr/>
        </p:nvSpPr>
        <p:spPr>
          <a:xfrm>
            <a:off x="564817" y="6542196"/>
            <a:ext cx="10652760" cy="28024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  <a:tabLst>
                <a:tab pos="271463" algn="l"/>
              </a:tabLst>
            </a:pPr>
            <a:r>
              <a:rPr lang="en-IE" sz="1600" dirty="0">
                <a:solidFill>
                  <a:schemeClr val="bg1">
                    <a:lumMod val="85000"/>
                  </a:schemeClr>
                </a:solidFill>
              </a:rPr>
              <a:t>created by Antoin Rodgers under Creative Commons Attribution-</a:t>
            </a:r>
            <a:r>
              <a:rPr lang="en-IE" sz="1600" dirty="0" err="1">
                <a:solidFill>
                  <a:schemeClr val="bg1">
                    <a:lumMod val="85000"/>
                  </a:schemeClr>
                </a:solidFill>
              </a:rPr>
              <a:t>ShareAlike</a:t>
            </a:r>
            <a:r>
              <a:rPr lang="en-IE" sz="1600" dirty="0">
                <a:solidFill>
                  <a:schemeClr val="bg1">
                    <a:lumMod val="85000"/>
                  </a:schemeClr>
                </a:solidFill>
              </a:rPr>
              <a:t> 4.0 License - rodgeran@tcd.ie - @phonetic_antoin</a:t>
            </a:r>
          </a:p>
        </p:txBody>
      </p:sp>
      <p:pic>
        <p:nvPicPr>
          <p:cNvPr id="5" name="Picture 4">
            <a:hlinkClick r:id="rId8"/>
            <a:extLst>
              <a:ext uri="{FF2B5EF4-FFF2-40B4-BE49-F238E27FC236}">
                <a16:creationId xmlns:a16="http://schemas.microsoft.com/office/drawing/2014/main" id="{D1CA5EE9-038E-ED10-0EB0-E39FCA0CD3B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2033" y="6527974"/>
            <a:ext cx="838200" cy="29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971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" fill="hold">
                      <p:stCondLst>
                        <p:cond delay="0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2" dur="8119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34" grpId="0" animBg="1"/>
      <p:bldP spid="3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itle 1">
            <a:extLst>
              <a:ext uri="{FF2B5EF4-FFF2-40B4-BE49-F238E27FC236}">
                <a16:creationId xmlns:a16="http://schemas.microsoft.com/office/drawing/2014/main" id="{8E3EB61C-F5AB-42F4-A375-F97858A2B3A5}"/>
              </a:ext>
            </a:extLst>
          </p:cNvPr>
          <p:cNvSpPr txBox="1">
            <a:spLocks/>
          </p:cNvSpPr>
          <p:nvPr/>
        </p:nvSpPr>
        <p:spPr>
          <a:xfrm>
            <a:off x="407407" y="78982"/>
            <a:ext cx="9926753" cy="7143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E" sz="3800" b="1" dirty="0">
                <a:latin typeface="+mn-lt"/>
              </a:rPr>
              <a:t>Comparison and Practice</a:t>
            </a:r>
          </a:p>
        </p:txBody>
      </p:sp>
      <p:sp>
        <p:nvSpPr>
          <p:cNvPr id="371" name="Rounded Rectangle 11">
            <a:extLst>
              <a:ext uri="{FF2B5EF4-FFF2-40B4-BE49-F238E27FC236}">
                <a16:creationId xmlns:a16="http://schemas.microsoft.com/office/drawing/2014/main" id="{E3BE72FF-F564-400B-87B0-9D7771595A9E}"/>
              </a:ext>
            </a:extLst>
          </p:cNvPr>
          <p:cNvSpPr/>
          <p:nvPr/>
        </p:nvSpPr>
        <p:spPr>
          <a:xfrm>
            <a:off x="10035783" y="392399"/>
            <a:ext cx="3124682" cy="698500"/>
          </a:xfrm>
          <a:prstGeom prst="roundRect">
            <a:avLst/>
          </a:prstGeom>
          <a:solidFill>
            <a:srgbClr val="B7FFD8"/>
          </a:solidFill>
          <a:ln>
            <a:solidFill>
              <a:srgbClr val="0049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E" sz="2200" dirty="0">
                <a:solidFill>
                  <a:srgbClr val="004925"/>
                </a:solidFill>
              </a:rPr>
              <a:t>Phonation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55F88F7-5FB0-473B-9B65-8BE5ADE050AD}"/>
              </a:ext>
            </a:extLst>
          </p:cNvPr>
          <p:cNvGrpSpPr/>
          <p:nvPr/>
        </p:nvGrpSpPr>
        <p:grpSpPr>
          <a:xfrm>
            <a:off x="5801210" y="2941753"/>
            <a:ext cx="4882385" cy="2270436"/>
            <a:chOff x="1179227" y="-457"/>
            <a:chExt cx="2704371" cy="2078281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FAFC822-9D7B-4F3E-AE74-D124E90DA7B9}"/>
                </a:ext>
              </a:extLst>
            </p:cNvPr>
            <p:cNvSpPr/>
            <p:nvPr/>
          </p:nvSpPr>
          <p:spPr>
            <a:xfrm>
              <a:off x="2417634" y="-457"/>
              <a:ext cx="1465964" cy="2078133"/>
            </a:xfrm>
            <a:prstGeom prst="rect">
              <a:avLst/>
            </a:prstGeom>
            <a:solidFill>
              <a:schemeClr val="accent1">
                <a:alpha val="10000"/>
              </a:schemeClr>
            </a:solidFill>
            <a:ln>
              <a:solidFill>
                <a:schemeClr val="tx1">
                  <a:alpha val="5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en-IE" sz="1800" b="1">
                  <a:ln w="12700" cap="rnd" cmpd="sng" algn="ctr">
                    <a:solidFill>
                      <a:srgbClr val="FFFFFF"/>
                    </a:solidFill>
                    <a:prstDash val="solid"/>
                    <a:bevel/>
                  </a:ln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FALSETTO</a:t>
              </a:r>
              <a:endParaRPr lang="en-IE" sz="110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BAB6C794-801D-4025-AD08-42C0714B60E3}"/>
                </a:ext>
              </a:extLst>
            </p:cNvPr>
            <p:cNvSpPr/>
            <p:nvPr/>
          </p:nvSpPr>
          <p:spPr>
            <a:xfrm>
              <a:off x="1179227" y="-309"/>
              <a:ext cx="1238307" cy="2078133"/>
            </a:xfrm>
            <a:prstGeom prst="rect">
              <a:avLst/>
            </a:prstGeom>
            <a:solidFill>
              <a:schemeClr val="accent1">
                <a:alpha val="10000"/>
              </a:schemeClr>
            </a:solidFill>
            <a:ln>
              <a:solidFill>
                <a:schemeClr val="tx1">
                  <a:alpha val="5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E" b="1" dirty="0">
                  <a:ln w="12700" cap="rnd" cmpd="sng" algn="ctr">
                    <a:solidFill>
                      <a:srgbClr val="FFFFFF"/>
                    </a:solidFill>
                    <a:prstDash val="solid"/>
                    <a:bevel/>
                  </a:ln>
                  <a:ea typeface="Calibri" panose="020F0502020204030204" pitchFamily="34" charset="0"/>
                  <a:cs typeface="Times New Roman" panose="02020603050405020304" pitchFamily="18" charset="0"/>
                </a:rPr>
                <a:t>(MODAL) VOICE</a:t>
              </a:r>
              <a:endParaRPr lang="en-IE" sz="1100" dirty="0"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3" name="Rounded Rectangle 20">
            <a:extLst>
              <a:ext uri="{FF2B5EF4-FFF2-40B4-BE49-F238E27FC236}">
                <a16:creationId xmlns:a16="http://schemas.microsoft.com/office/drawing/2014/main" id="{72F97154-41BD-4CA1-BFC2-0C9E1ACF479E}"/>
              </a:ext>
            </a:extLst>
          </p:cNvPr>
          <p:cNvSpPr/>
          <p:nvPr/>
        </p:nvSpPr>
        <p:spPr>
          <a:xfrm>
            <a:off x="7479085" y="1503644"/>
            <a:ext cx="2430732" cy="2963229"/>
          </a:xfrm>
          <a:prstGeom prst="roundRect">
            <a:avLst/>
          </a:prstGeom>
          <a:solidFill>
            <a:srgbClr val="FFFF00">
              <a:alpha val="10000"/>
            </a:srgbClr>
          </a:solidFill>
          <a:ln>
            <a:solidFill>
              <a:schemeClr val="tx1">
                <a:alpha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E" sz="1800" b="1">
                <a:ln w="12700" cap="rnd" cmpd="sng" algn="ctr">
                  <a:solidFill>
                    <a:srgbClr val="FFFFFF"/>
                  </a:solidFill>
                  <a:prstDash val="solid"/>
                  <a:bevel/>
                </a:ln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WHISPER</a:t>
            </a:r>
            <a:endParaRPr lang="en-IE" sz="110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5C381E7-B020-4CC9-B44A-BDE4A3014367}"/>
              </a:ext>
            </a:extLst>
          </p:cNvPr>
          <p:cNvSpPr/>
          <p:nvPr/>
        </p:nvSpPr>
        <p:spPr>
          <a:xfrm>
            <a:off x="6036423" y="4377420"/>
            <a:ext cx="1670115" cy="657256"/>
          </a:xfrm>
          <a:prstGeom prst="ellipse">
            <a:avLst/>
          </a:prstGeom>
          <a:solidFill>
            <a:schemeClr val="tx1">
              <a:alpha val="10000"/>
            </a:schemeClr>
          </a:solidFill>
          <a:ln>
            <a:solidFill>
              <a:schemeClr val="tx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0"/>
              </a:spcAft>
            </a:pPr>
            <a:r>
              <a:rPr lang="en-IE" sz="1600" b="1">
                <a:ln w="12700" cap="rnd" cmpd="sng" algn="ctr">
                  <a:solidFill>
                    <a:srgbClr val="FFFFFF"/>
                  </a:solidFill>
                  <a:prstDash val="solid"/>
                  <a:bevel/>
                </a:ln>
                <a:solidFill>
                  <a:srgbClr val="000000">
                    <a:alpha val="91000"/>
                  </a:srgb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BREATHY</a:t>
            </a:r>
            <a:endParaRPr lang="en-IE" sz="110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5" name="Rounded Rectangle 19">
            <a:extLst>
              <a:ext uri="{FF2B5EF4-FFF2-40B4-BE49-F238E27FC236}">
                <a16:creationId xmlns:a16="http://schemas.microsoft.com/office/drawing/2014/main" id="{3EB7D16B-6371-4E38-8E87-96D6BA690E65}"/>
              </a:ext>
            </a:extLst>
          </p:cNvPr>
          <p:cNvSpPr/>
          <p:nvPr/>
        </p:nvSpPr>
        <p:spPr>
          <a:xfrm>
            <a:off x="5801337" y="2081826"/>
            <a:ext cx="5138294" cy="1666086"/>
          </a:xfrm>
          <a:prstGeom prst="roundRect">
            <a:avLst/>
          </a:prstGeom>
          <a:solidFill>
            <a:srgbClr val="FF0000">
              <a:alpha val="10000"/>
            </a:srgbClr>
          </a:solidFill>
          <a:ln>
            <a:solidFill>
              <a:schemeClr val="tx1">
                <a:alpha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E" sz="1800" b="1">
                <a:ln w="12700" cap="rnd" cmpd="sng" algn="ctr">
                  <a:solidFill>
                    <a:srgbClr val="FFFFFF"/>
                  </a:solidFill>
                  <a:prstDash val="solid"/>
                  <a:bevel/>
                </a:ln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CREAK</a:t>
            </a:r>
            <a:endParaRPr lang="en-IE" sz="110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8223E83-C8A0-43FF-9F54-E0601EC4CEA0}"/>
              </a:ext>
            </a:extLst>
          </p:cNvPr>
          <p:cNvSpPr/>
          <p:nvPr/>
        </p:nvSpPr>
        <p:spPr>
          <a:xfrm>
            <a:off x="6332770" y="3105274"/>
            <a:ext cx="4562717" cy="915737"/>
          </a:xfrm>
          <a:prstGeom prst="ellipse">
            <a:avLst/>
          </a:prstGeom>
          <a:solidFill>
            <a:schemeClr val="tx1">
              <a:alpha val="10000"/>
            </a:schemeClr>
          </a:solidFill>
          <a:ln>
            <a:solidFill>
              <a:schemeClr val="tx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0"/>
              </a:spcAft>
            </a:pPr>
            <a:r>
              <a:rPr lang="en-IE" sz="1600" b="1">
                <a:ln w="12700" cap="rnd" cmpd="sng" algn="ctr">
                  <a:solidFill>
                    <a:srgbClr val="FFFFFF"/>
                  </a:solidFill>
                  <a:prstDash val="solid"/>
                  <a:bevel/>
                </a:ln>
                <a:solidFill>
                  <a:srgbClr val="000000">
                    <a:alpha val="91000"/>
                  </a:srgb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HARSH</a:t>
            </a:r>
            <a:endParaRPr lang="en-IE" sz="110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5AF4B7D9-B36B-4E2D-9545-DC52AF143360}"/>
              </a:ext>
            </a:extLst>
          </p:cNvPr>
          <p:cNvSpPr txBox="1">
            <a:spLocks/>
          </p:cNvSpPr>
          <p:nvPr/>
        </p:nvSpPr>
        <p:spPr>
          <a:xfrm>
            <a:off x="407407" y="793357"/>
            <a:ext cx="4843172" cy="55611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buNone/>
              <a:tabLst>
                <a:tab pos="1614488" algn="l"/>
                <a:tab pos="3589338" algn="l"/>
                <a:tab pos="6724650" algn="l"/>
              </a:tabLst>
            </a:pPr>
            <a:r>
              <a:rPr lang="en-IE" sz="2000" b="1" dirty="0"/>
              <a:t>Compare the voice quality of each person in your group.</a:t>
            </a:r>
          </a:p>
          <a:p>
            <a:pPr marL="0" indent="0"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buNone/>
              <a:tabLst>
                <a:tab pos="1614488" algn="l"/>
                <a:tab pos="3589338" algn="l"/>
                <a:tab pos="6724650" algn="l"/>
              </a:tabLst>
            </a:pPr>
            <a:r>
              <a:rPr lang="en-IE" sz="2000" b="1" dirty="0"/>
              <a:t>Do you notice any differences in phonatory voice quality?</a:t>
            </a:r>
          </a:p>
          <a:p>
            <a:pPr marL="0" indent="0"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buNone/>
              <a:tabLst>
                <a:tab pos="1614488" algn="l"/>
                <a:tab pos="3589338" algn="l"/>
                <a:tab pos="6724650" algn="l"/>
              </a:tabLst>
            </a:pPr>
            <a:r>
              <a:rPr lang="en-IE" sz="2000" b="1" dirty="0"/>
              <a:t>Try to produce the following phonation types:</a:t>
            </a:r>
          </a:p>
          <a:p>
            <a:pPr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IE" sz="2000" b="1" dirty="0">
                <a:solidFill>
                  <a:srgbClr val="C00000"/>
                </a:solidFill>
              </a:rPr>
              <a:t>Falsetto</a:t>
            </a:r>
          </a:p>
          <a:p>
            <a:pPr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IE" sz="2000" b="1" dirty="0">
                <a:solidFill>
                  <a:srgbClr val="C00000"/>
                </a:solidFill>
              </a:rPr>
              <a:t>Whisper</a:t>
            </a:r>
          </a:p>
          <a:p>
            <a:pPr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IE" sz="2000" b="1" dirty="0">
                <a:solidFill>
                  <a:srgbClr val="C00000"/>
                </a:solidFill>
              </a:rPr>
              <a:t>Whispery voice</a:t>
            </a:r>
          </a:p>
          <a:p>
            <a:pPr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IE" sz="2000" b="1" dirty="0">
                <a:solidFill>
                  <a:srgbClr val="C00000"/>
                </a:solidFill>
              </a:rPr>
              <a:t>Creaky voice</a:t>
            </a:r>
          </a:p>
          <a:p>
            <a:pPr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IE" sz="2000" b="1" dirty="0">
                <a:solidFill>
                  <a:srgbClr val="C00000"/>
                </a:solidFill>
              </a:rPr>
              <a:t>Harsh voice</a:t>
            </a:r>
          </a:p>
          <a:p>
            <a:pPr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IE" sz="2000" b="1" dirty="0">
                <a:solidFill>
                  <a:srgbClr val="C00000"/>
                </a:solidFill>
              </a:rPr>
              <a:t>Breathy voice</a:t>
            </a:r>
          </a:p>
          <a:p>
            <a:pPr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endParaRPr lang="en-IE" sz="2000" b="1" dirty="0">
              <a:solidFill>
                <a:srgbClr val="C00000"/>
              </a:solidFill>
            </a:endParaRPr>
          </a:p>
          <a:p>
            <a:pPr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endParaRPr lang="en-IE" sz="2000" b="1" dirty="0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  <a:spcBef>
                <a:spcPts val="50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endParaRPr lang="en-IE" sz="2000" dirty="0"/>
          </a:p>
        </p:txBody>
      </p:sp>
      <p:pic>
        <p:nvPicPr>
          <p:cNvPr id="8" name="whispery_creaky_falsetto">
            <a:hlinkClick r:id="" action="ppaction://media"/>
            <a:extLst>
              <a:ext uri="{FF2B5EF4-FFF2-40B4-BE49-F238E27FC236}">
                <a16:creationId xmlns:a16="http://schemas.microsoft.com/office/drawing/2014/main" id="{63362207-B6AF-414D-B38A-B463FB98989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9566845" y="2815916"/>
            <a:ext cx="462478" cy="462478"/>
          </a:xfrm>
          <a:prstGeom prst="rect">
            <a:avLst/>
          </a:prstGeom>
        </p:spPr>
      </p:pic>
      <p:pic>
        <p:nvPicPr>
          <p:cNvPr id="9" name="creaky falsetto">
            <a:hlinkClick r:id="" action="ppaction://media"/>
            <a:extLst>
              <a:ext uri="{FF2B5EF4-FFF2-40B4-BE49-F238E27FC236}">
                <a16:creationId xmlns:a16="http://schemas.microsoft.com/office/drawing/2014/main" id="{A4080582-A1B7-4AB3-8FBD-2112D01D5EA0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10204349" y="2947483"/>
            <a:ext cx="462478" cy="462478"/>
          </a:xfrm>
          <a:prstGeom prst="rect">
            <a:avLst/>
          </a:prstGeom>
        </p:spPr>
      </p:pic>
      <p:pic>
        <p:nvPicPr>
          <p:cNvPr id="6" name="Falsetto">
            <a:hlinkClick r:id="" action="ppaction://media"/>
            <a:extLst>
              <a:ext uri="{FF2B5EF4-FFF2-40B4-BE49-F238E27FC236}">
                <a16:creationId xmlns:a16="http://schemas.microsoft.com/office/drawing/2014/main" id="{1FEE397E-F456-481B-B0BA-4946B198A4EA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1671595" y="3311888"/>
            <a:ext cx="609600" cy="609600"/>
          </a:xfrm>
          <a:prstGeom prst="rect">
            <a:avLst/>
          </a:prstGeom>
        </p:spPr>
      </p:pic>
      <p:pic>
        <p:nvPicPr>
          <p:cNvPr id="7" name="Whisper">
            <a:hlinkClick r:id="" action="ppaction://media"/>
            <a:extLst>
              <a:ext uri="{FF2B5EF4-FFF2-40B4-BE49-F238E27FC236}">
                <a16:creationId xmlns:a16="http://schemas.microsoft.com/office/drawing/2014/main" id="{273177D2-7C46-47BB-A431-6FA00182B78F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1870449" y="3857273"/>
            <a:ext cx="609600" cy="609600"/>
          </a:xfrm>
          <a:prstGeom prst="rect">
            <a:avLst/>
          </a:prstGeom>
        </p:spPr>
      </p:pic>
      <p:pic>
        <p:nvPicPr>
          <p:cNvPr id="10" name="Whispery_voice">
            <a:hlinkClick r:id="" action="ppaction://media"/>
            <a:extLst>
              <a:ext uri="{FF2B5EF4-FFF2-40B4-BE49-F238E27FC236}">
                <a16:creationId xmlns:a16="http://schemas.microsoft.com/office/drawing/2014/main" id="{29AAA938-8E06-4D42-8B12-E048B578CD09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2527511" y="4287802"/>
            <a:ext cx="609600" cy="609600"/>
          </a:xfrm>
          <a:prstGeom prst="rect">
            <a:avLst/>
          </a:prstGeom>
        </p:spPr>
      </p:pic>
      <p:pic>
        <p:nvPicPr>
          <p:cNvPr id="11" name="Creaky_voice">
            <a:hlinkClick r:id="" action="ppaction://media"/>
            <a:extLst>
              <a:ext uri="{FF2B5EF4-FFF2-40B4-BE49-F238E27FC236}">
                <a16:creationId xmlns:a16="http://schemas.microsoft.com/office/drawing/2014/main" id="{E04E423C-CCDD-4C0D-B25B-52C6880FD3CB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2105105" y="4801100"/>
            <a:ext cx="609600" cy="609600"/>
          </a:xfrm>
          <a:prstGeom prst="rect">
            <a:avLst/>
          </a:prstGeom>
        </p:spPr>
      </p:pic>
      <p:pic>
        <p:nvPicPr>
          <p:cNvPr id="19" name="Harsh_voice">
            <a:hlinkClick r:id="" action="ppaction://media"/>
            <a:extLst>
              <a:ext uri="{FF2B5EF4-FFF2-40B4-BE49-F238E27FC236}">
                <a16:creationId xmlns:a16="http://schemas.microsoft.com/office/drawing/2014/main" id="{1D967257-94F5-4EA4-94C9-80211A1B5FBF}"/>
              </a:ext>
            </a:extLst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1965101" y="5321165"/>
            <a:ext cx="609600" cy="609600"/>
          </a:xfrm>
          <a:prstGeom prst="rect">
            <a:avLst/>
          </a:prstGeom>
        </p:spPr>
      </p:pic>
      <p:pic>
        <p:nvPicPr>
          <p:cNvPr id="20" name="Breathy_voice">
            <a:hlinkClick r:id="" action="ppaction://media"/>
            <a:extLst>
              <a:ext uri="{FF2B5EF4-FFF2-40B4-BE49-F238E27FC236}">
                <a16:creationId xmlns:a16="http://schemas.microsoft.com/office/drawing/2014/main" id="{828F071C-37DE-43DD-BEEA-3E57FBBBA19E}"/>
              </a:ext>
            </a:extLst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2209800" y="5806030"/>
            <a:ext cx="609600" cy="609600"/>
          </a:xfrm>
          <a:prstGeom prst="rect">
            <a:avLst/>
          </a:prstGeom>
        </p:spPr>
      </p:pic>
      <p:sp>
        <p:nvSpPr>
          <p:cNvPr id="2" name="Subtitle 2">
            <a:extLst>
              <a:ext uri="{FF2B5EF4-FFF2-40B4-BE49-F238E27FC236}">
                <a16:creationId xmlns:a16="http://schemas.microsoft.com/office/drawing/2014/main" id="{8BC9ABDB-C206-A805-5397-E5E40F704CA6}"/>
              </a:ext>
            </a:extLst>
          </p:cNvPr>
          <p:cNvSpPr txBox="1">
            <a:spLocks/>
          </p:cNvSpPr>
          <p:nvPr/>
        </p:nvSpPr>
        <p:spPr>
          <a:xfrm>
            <a:off x="564817" y="6542196"/>
            <a:ext cx="10652760" cy="28024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  <a:tabLst>
                <a:tab pos="271463" algn="l"/>
              </a:tabLst>
            </a:pPr>
            <a:r>
              <a:rPr lang="en-IE" sz="1600" dirty="0">
                <a:solidFill>
                  <a:schemeClr val="bg1">
                    <a:lumMod val="85000"/>
                  </a:schemeClr>
                </a:solidFill>
              </a:rPr>
              <a:t>created by Antoin Rodgers under Creative Commons Attribution-</a:t>
            </a:r>
            <a:r>
              <a:rPr lang="en-IE" sz="1600" dirty="0" err="1">
                <a:solidFill>
                  <a:schemeClr val="bg1">
                    <a:lumMod val="85000"/>
                  </a:schemeClr>
                </a:solidFill>
              </a:rPr>
              <a:t>ShareAlike</a:t>
            </a:r>
            <a:r>
              <a:rPr lang="en-IE" sz="1600" dirty="0">
                <a:solidFill>
                  <a:schemeClr val="bg1">
                    <a:lumMod val="85000"/>
                  </a:schemeClr>
                </a:solidFill>
              </a:rPr>
              <a:t> 4.0 License - rodgeran@tcd.ie - @phonetic_antoin</a:t>
            </a:r>
          </a:p>
        </p:txBody>
      </p:sp>
      <p:pic>
        <p:nvPicPr>
          <p:cNvPr id="3" name="Picture 2">
            <a:hlinkClick r:id="rId20"/>
            <a:extLst>
              <a:ext uri="{FF2B5EF4-FFF2-40B4-BE49-F238E27FC236}">
                <a16:creationId xmlns:a16="http://schemas.microsoft.com/office/drawing/2014/main" id="{4A4D62D2-B914-8C4E-11CA-EE2682D4B482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2033" y="6527974"/>
            <a:ext cx="838200" cy="29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077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4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5" fill="hold">
                      <p:stCondLst>
                        <p:cond delay="0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8" dur="1181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seq concurrent="1" nextAc="seek">
              <p:cTn id="40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1" fill="hold">
                      <p:stCondLst>
                        <p:cond delay="0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4" dur="10815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audio>
              <p:cMediaNode vol="80000">
                <p:cTn id="4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seq concurrent="1" nextAc="seek">
              <p:cTn id="46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7" fill="hold">
                      <p:stCondLst>
                        <p:cond delay="0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0" dur="762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5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seq concurrent="1" nextAc="seek">
              <p:cTn id="52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3" fill="hold">
                      <p:stCondLst>
                        <p:cond delay="0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6" dur="759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  <p:audio>
              <p:cMediaNode vol="80000">
                <p:cTn id="5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  <p:seq concurrent="1" nextAc="seek">
              <p:cTn id="58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9" fill="hold">
                      <p:stCondLst>
                        <p:cond delay="0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2" dur="8119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audio>
              <p:cMediaNode vol="80000">
                <p:cTn id="6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  <p:seq concurrent="1" nextAc="seek">
              <p:cTn id="64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5" fill="hold">
                      <p:stCondLst>
                        <p:cond delay="0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8" dur="7295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>
              <p:cMediaNode vol="80000">
                <p:cTn id="6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seq concurrent="1" nextAc="seek">
              <p:cTn id="70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1" fill="hold">
                      <p:stCondLst>
                        <p:cond delay="0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4" dur="8259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audio>
              <p:cMediaNode vol="80000">
                <p:cTn id="7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seq concurrent="1" nextAc="seek">
              <p:cTn id="76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7" fill="hold">
                      <p:stCondLst>
                        <p:cond delay="0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0" dur="778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8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239875D0-72F9-42D4-B466-A0EB34BC0488}"/>
              </a:ext>
            </a:extLst>
          </p:cNvPr>
          <p:cNvGrpSpPr/>
          <p:nvPr/>
        </p:nvGrpSpPr>
        <p:grpSpPr>
          <a:xfrm>
            <a:off x="6195560" y="938399"/>
            <a:ext cx="5630153" cy="5138835"/>
            <a:chOff x="6195560" y="938399"/>
            <a:chExt cx="5630153" cy="5138835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92069B33-110C-493B-A7A8-5FD05EB669E6}"/>
                </a:ext>
              </a:extLst>
            </p:cNvPr>
            <p:cNvGrpSpPr/>
            <p:nvPr/>
          </p:nvGrpSpPr>
          <p:grpSpPr>
            <a:xfrm>
              <a:off x="6195560" y="938399"/>
              <a:ext cx="5630153" cy="4677170"/>
              <a:chOff x="0" y="0"/>
              <a:chExt cx="2620645" cy="2238015"/>
            </a:xfrm>
          </p:grpSpPr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9FB62D60-2599-4012-83FB-A7B397C7E8C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 cstate="print">
                <a:biLevel thresh="75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6776" t="19912" r="6209" b="50278"/>
              <a:stretch/>
            </p:blipFill>
            <p:spPr bwMode="auto">
              <a:xfrm>
                <a:off x="0" y="0"/>
                <a:ext cx="2620645" cy="1951355"/>
              </a:xfrm>
              <a:prstGeom prst="rect">
                <a:avLst/>
              </a:prstGeom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D25BC09C-A97B-40D4-B0AB-F1D6D610C64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 cstate="print">
                <a:biLevel thresh="75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6776" t="51286" r="6209" b="44336"/>
              <a:stretch/>
            </p:blipFill>
            <p:spPr bwMode="auto">
              <a:xfrm>
                <a:off x="0" y="1951630"/>
                <a:ext cx="2620645" cy="286385"/>
              </a:xfrm>
              <a:prstGeom prst="rect">
                <a:avLst/>
              </a:prstGeom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</p:grp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09DEB6B-1815-4E9A-A320-E30DBF7825A2}"/>
                </a:ext>
              </a:extLst>
            </p:cNvPr>
            <p:cNvSpPr/>
            <p:nvPr/>
          </p:nvSpPr>
          <p:spPr>
            <a:xfrm>
              <a:off x="6705833" y="5615569"/>
              <a:ext cx="4769887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IE" sz="1200" b="1" dirty="0">
                  <a:ea typeface="Calibri" panose="020F0502020204030204" pitchFamily="34" charset="0"/>
                  <a:cs typeface="Mongolian Baiti" panose="03000500000000000000" pitchFamily="66" charset="0"/>
                </a:rPr>
                <a:t>Geometric relationship between laryngeal parameters (Laver, 1980, p. 109)</a:t>
              </a:r>
              <a:endParaRPr lang="en-IE" sz="1200" b="1" dirty="0">
                <a:cs typeface="Mongolian Baiti" panose="03000500000000000000" pitchFamily="66" charset="0"/>
              </a:endParaRPr>
            </a:p>
          </p:txBody>
        </p:sp>
      </p:grpSp>
      <p:sp>
        <p:nvSpPr>
          <p:cNvPr id="59" name="Title 1">
            <a:extLst>
              <a:ext uri="{FF2B5EF4-FFF2-40B4-BE49-F238E27FC236}">
                <a16:creationId xmlns:a16="http://schemas.microsoft.com/office/drawing/2014/main" id="{8E3EB61C-F5AB-42F4-A375-F97858A2B3A5}"/>
              </a:ext>
            </a:extLst>
          </p:cNvPr>
          <p:cNvSpPr txBox="1">
            <a:spLocks/>
          </p:cNvSpPr>
          <p:nvPr/>
        </p:nvSpPr>
        <p:spPr>
          <a:xfrm>
            <a:off x="407407" y="78982"/>
            <a:ext cx="9926753" cy="7143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E" sz="3800" b="1" dirty="0">
                <a:latin typeface="+mn-lt"/>
              </a:rPr>
              <a:t>Laver’s Parameterisation of Phonation Types</a:t>
            </a:r>
            <a:endParaRPr lang="en-IE" sz="3800" b="1" dirty="0">
              <a:solidFill>
                <a:srgbClr val="C00000"/>
              </a:solidFill>
              <a:latin typeface="+mn-lt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497DB58-21AF-46B0-94F9-78D173BD96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7407" y="793357"/>
            <a:ext cx="5570070" cy="5985661"/>
          </a:xfr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buNone/>
              <a:tabLst>
                <a:tab pos="1614488" algn="l"/>
                <a:tab pos="3589338" algn="l"/>
                <a:tab pos="6724650" algn="l"/>
              </a:tabLst>
            </a:pPr>
            <a:r>
              <a:rPr lang="en-IE" sz="2000" dirty="0"/>
              <a:t>Laver (1980) parameterises phonation along three dimensions:</a:t>
            </a:r>
          </a:p>
          <a:p>
            <a:pPr marL="0" indent="0"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buNone/>
              <a:tabLst>
                <a:tab pos="1614488" algn="l"/>
                <a:tab pos="3589338" algn="l"/>
                <a:tab pos="6724650" algn="l"/>
              </a:tabLst>
            </a:pPr>
            <a:r>
              <a:rPr lang="en-IE" sz="2000" b="1" u="sng" dirty="0"/>
              <a:t>Adductive tension</a:t>
            </a:r>
          </a:p>
          <a:p>
            <a:pPr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IE" sz="2000" dirty="0"/>
              <a:t>“Tension of the interarytenoid muscles”</a:t>
            </a:r>
          </a:p>
          <a:p>
            <a:pPr marL="0" indent="0"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buNone/>
              <a:tabLst>
                <a:tab pos="1614488" algn="l"/>
                <a:tab pos="3589338" algn="l"/>
                <a:tab pos="6724650" algn="l"/>
              </a:tabLst>
            </a:pPr>
            <a:r>
              <a:rPr lang="en-IE" sz="2000" b="1" u="sng" dirty="0"/>
              <a:t>Medial Compression</a:t>
            </a:r>
          </a:p>
          <a:p>
            <a:pPr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IE" sz="2000" dirty="0"/>
              <a:t>“compressed pressure on the vocal processes”</a:t>
            </a:r>
          </a:p>
          <a:p>
            <a:pPr marL="0" indent="0"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buNone/>
              <a:tabLst>
                <a:tab pos="1614488" algn="l"/>
                <a:tab pos="3589338" algn="l"/>
                <a:tab pos="6724650" algn="l"/>
              </a:tabLst>
            </a:pPr>
            <a:r>
              <a:rPr lang="en-IE" sz="2000" b="1" u="sng" dirty="0"/>
              <a:t>Longitudinal Tension</a:t>
            </a:r>
          </a:p>
          <a:p>
            <a:pPr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IE" sz="2000" dirty="0"/>
              <a:t>Retraction and vertical rotation of cricoid via CTM</a:t>
            </a:r>
          </a:p>
          <a:p>
            <a:pPr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IE" sz="2000" dirty="0"/>
              <a:t>Contraction of </a:t>
            </a:r>
            <a:r>
              <a:rPr lang="en-IE" sz="2000" i="1" dirty="0" err="1"/>
              <a:t>vocalis</a:t>
            </a:r>
            <a:r>
              <a:rPr lang="en-IE" sz="2000" dirty="0"/>
              <a:t> muscles of the thyroarytenoids.</a:t>
            </a:r>
          </a:p>
          <a:p>
            <a:pPr marL="0" indent="0"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buNone/>
              <a:tabLst>
                <a:tab pos="1614488" algn="l"/>
                <a:tab pos="3589338" algn="l"/>
                <a:tab pos="6724650" algn="l"/>
              </a:tabLst>
            </a:pPr>
            <a:endParaRPr lang="en-IE" sz="20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D2E72FA5-0E61-4BB2-85B8-F56A1D39CB8B}"/>
                  </a:ext>
                </a:extLst>
              </p14:cNvPr>
              <p14:cNvContentPartPr/>
              <p14:nvPr/>
            </p14:nvContentPartPr>
            <p14:xfrm>
              <a:off x="7143120" y="1600920"/>
              <a:ext cx="1817640" cy="135864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D2E72FA5-0E61-4BB2-85B8-F56A1D39CB8B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133760" y="1591560"/>
                <a:ext cx="1836360" cy="137736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Subtitle 2">
            <a:extLst>
              <a:ext uri="{FF2B5EF4-FFF2-40B4-BE49-F238E27FC236}">
                <a16:creationId xmlns:a16="http://schemas.microsoft.com/office/drawing/2014/main" id="{14DF5605-5D0A-A241-4730-6A15C1854309}"/>
              </a:ext>
            </a:extLst>
          </p:cNvPr>
          <p:cNvSpPr txBox="1">
            <a:spLocks/>
          </p:cNvSpPr>
          <p:nvPr/>
        </p:nvSpPr>
        <p:spPr>
          <a:xfrm>
            <a:off x="564817" y="6542196"/>
            <a:ext cx="10652760" cy="28024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  <a:tabLst>
                <a:tab pos="271463" algn="l"/>
              </a:tabLst>
            </a:pPr>
            <a:r>
              <a:rPr lang="en-IE" sz="1600" dirty="0">
                <a:solidFill>
                  <a:schemeClr val="bg1">
                    <a:lumMod val="85000"/>
                  </a:schemeClr>
                </a:solidFill>
              </a:rPr>
              <a:t>created by Antoin Rodgers under Creative Commons Attribution-</a:t>
            </a:r>
            <a:r>
              <a:rPr lang="en-IE" sz="1600" dirty="0" err="1">
                <a:solidFill>
                  <a:schemeClr val="bg1">
                    <a:lumMod val="85000"/>
                  </a:schemeClr>
                </a:solidFill>
              </a:rPr>
              <a:t>ShareAlike</a:t>
            </a:r>
            <a:r>
              <a:rPr lang="en-IE" sz="1600" dirty="0">
                <a:solidFill>
                  <a:schemeClr val="bg1">
                    <a:lumMod val="85000"/>
                  </a:schemeClr>
                </a:solidFill>
              </a:rPr>
              <a:t> 4.0 License - rodgeran@tcd.ie - @phonetic_antoin</a:t>
            </a:r>
          </a:p>
        </p:txBody>
      </p:sp>
      <p:pic>
        <p:nvPicPr>
          <p:cNvPr id="3" name="Picture 2">
            <a:hlinkClick r:id="rId7"/>
            <a:extLst>
              <a:ext uri="{FF2B5EF4-FFF2-40B4-BE49-F238E27FC236}">
                <a16:creationId xmlns:a16="http://schemas.microsoft.com/office/drawing/2014/main" id="{C7586357-6716-1F8D-A628-DA3B9EB5BC1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2033" y="6527974"/>
            <a:ext cx="838200" cy="29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959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itle 1">
            <a:extLst>
              <a:ext uri="{FF2B5EF4-FFF2-40B4-BE49-F238E27FC236}">
                <a16:creationId xmlns:a16="http://schemas.microsoft.com/office/drawing/2014/main" id="{8E3EB61C-F5AB-42F4-A375-F97858A2B3A5}"/>
              </a:ext>
            </a:extLst>
          </p:cNvPr>
          <p:cNvSpPr txBox="1">
            <a:spLocks/>
          </p:cNvSpPr>
          <p:nvPr/>
        </p:nvSpPr>
        <p:spPr>
          <a:xfrm>
            <a:off x="407407" y="78982"/>
            <a:ext cx="9926753" cy="7143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E" sz="3800" b="1" dirty="0">
                <a:latin typeface="+mn-lt"/>
              </a:rPr>
              <a:t>Phonation Types</a:t>
            </a:r>
            <a:endParaRPr lang="en-IE" sz="3800" b="1" dirty="0">
              <a:solidFill>
                <a:srgbClr val="C00000"/>
              </a:solidFill>
              <a:latin typeface="+mn-lt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497DB58-21AF-46B0-94F9-78D173BD96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7406" y="997534"/>
            <a:ext cx="3631193" cy="5532576"/>
          </a:xfrm>
        </p:spPr>
        <p:txBody>
          <a:bodyPr>
            <a:noAutofit/>
          </a:bodyPr>
          <a:lstStyle/>
          <a:p>
            <a:pPr marL="0" indent="0">
              <a:lnSpc>
                <a:spcPct val="112000"/>
              </a:lnSpc>
              <a:spcBef>
                <a:spcPts val="0"/>
              </a:spcBef>
              <a:buNone/>
              <a:tabLst>
                <a:tab pos="1614488" algn="l"/>
                <a:tab pos="3589338" algn="l"/>
                <a:tab pos="6724650" algn="l"/>
              </a:tabLst>
            </a:pPr>
            <a:r>
              <a:rPr lang="en-IE" sz="2000" b="1" u="sng" dirty="0"/>
              <a:t>1. Simple phonatory types</a:t>
            </a:r>
          </a:p>
          <a:p>
            <a:pPr>
              <a:lnSpc>
                <a:spcPct val="112000"/>
              </a:lnSpc>
              <a:spcBef>
                <a:spcPts val="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IE" sz="2000" dirty="0"/>
              <a:t>Voice / modal voice </a:t>
            </a:r>
          </a:p>
          <a:p>
            <a:pPr>
              <a:lnSpc>
                <a:spcPct val="112000"/>
              </a:lnSpc>
              <a:spcBef>
                <a:spcPts val="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IE" sz="2000" dirty="0"/>
              <a:t>Falsetto</a:t>
            </a:r>
          </a:p>
          <a:p>
            <a:pPr marL="0" indent="0">
              <a:lnSpc>
                <a:spcPct val="112000"/>
              </a:lnSpc>
              <a:spcBef>
                <a:spcPts val="0"/>
              </a:spcBef>
              <a:spcAft>
                <a:spcPts val="500"/>
              </a:spcAft>
              <a:buNone/>
              <a:tabLst>
                <a:tab pos="1614488" algn="l"/>
                <a:tab pos="3589338" algn="l"/>
                <a:tab pos="6724650" algn="l"/>
              </a:tabLst>
            </a:pPr>
            <a:r>
              <a:rPr lang="en-IE" sz="2000" dirty="0"/>
              <a:t>Mutually incompatible.</a:t>
            </a:r>
          </a:p>
          <a:p>
            <a:pPr marL="0" indent="0">
              <a:lnSpc>
                <a:spcPct val="112000"/>
              </a:lnSpc>
              <a:spcBef>
                <a:spcPts val="0"/>
              </a:spcBef>
              <a:buNone/>
              <a:tabLst>
                <a:tab pos="1614488" algn="l"/>
                <a:tab pos="3589338" algn="l"/>
                <a:tab pos="6724650" algn="l"/>
              </a:tabLst>
            </a:pPr>
            <a:r>
              <a:rPr lang="en-IE" sz="2000" b="1" u="sng" dirty="0"/>
              <a:t>2. Secondary phonatory types</a:t>
            </a:r>
          </a:p>
          <a:p>
            <a:pPr>
              <a:lnSpc>
                <a:spcPct val="112000"/>
              </a:lnSpc>
              <a:spcBef>
                <a:spcPts val="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IE" sz="2000" dirty="0"/>
              <a:t>Whisper</a:t>
            </a:r>
          </a:p>
          <a:p>
            <a:pPr>
              <a:lnSpc>
                <a:spcPct val="112000"/>
              </a:lnSpc>
              <a:spcBef>
                <a:spcPts val="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IE" sz="2000" dirty="0"/>
              <a:t>Creak</a:t>
            </a:r>
          </a:p>
          <a:p>
            <a:pPr marL="0" indent="0">
              <a:lnSpc>
                <a:spcPct val="112000"/>
              </a:lnSpc>
              <a:spcBef>
                <a:spcPts val="0"/>
              </a:spcBef>
              <a:spcAft>
                <a:spcPts val="500"/>
              </a:spcAft>
              <a:buNone/>
              <a:tabLst>
                <a:tab pos="1614488" algn="l"/>
                <a:tab pos="3589338" algn="l"/>
                <a:tab pos="6724650" algn="l"/>
              </a:tabLst>
            </a:pPr>
            <a:r>
              <a:rPr lang="en-IE" sz="2000" dirty="0"/>
              <a:t>Can occur as simple or compound phonatory type.</a:t>
            </a:r>
          </a:p>
          <a:p>
            <a:pPr marL="0" indent="0">
              <a:lnSpc>
                <a:spcPct val="112000"/>
              </a:lnSpc>
              <a:spcBef>
                <a:spcPts val="0"/>
              </a:spcBef>
              <a:buNone/>
              <a:tabLst>
                <a:tab pos="1614488" algn="l"/>
                <a:tab pos="3589338" algn="l"/>
                <a:tab pos="6724650" algn="l"/>
              </a:tabLst>
            </a:pPr>
            <a:r>
              <a:rPr lang="en-IE" sz="2000" b="1" u="sng" dirty="0"/>
              <a:t>3. Third category</a:t>
            </a:r>
          </a:p>
          <a:p>
            <a:pPr>
              <a:lnSpc>
                <a:spcPct val="112000"/>
              </a:lnSpc>
              <a:spcBef>
                <a:spcPts val="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IE" sz="2000" dirty="0"/>
              <a:t>Breathy</a:t>
            </a:r>
          </a:p>
          <a:p>
            <a:pPr>
              <a:lnSpc>
                <a:spcPct val="112000"/>
              </a:lnSpc>
              <a:spcBef>
                <a:spcPts val="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IE" sz="2000" dirty="0"/>
              <a:t>Harsh</a:t>
            </a:r>
          </a:p>
          <a:p>
            <a:pPr marL="0" indent="0">
              <a:lnSpc>
                <a:spcPct val="112000"/>
              </a:lnSpc>
              <a:spcBef>
                <a:spcPts val="0"/>
              </a:spcBef>
              <a:spcAft>
                <a:spcPts val="500"/>
              </a:spcAft>
              <a:buNone/>
              <a:tabLst>
                <a:tab pos="1614488" algn="l"/>
                <a:tab pos="3589338" algn="l"/>
                <a:tab pos="6724650" algn="l"/>
              </a:tabLst>
            </a:pPr>
            <a:r>
              <a:rPr lang="en-IE" sz="2000" dirty="0"/>
              <a:t>Can only occur as compound phonatory type.</a:t>
            </a:r>
          </a:p>
          <a:p>
            <a:pPr>
              <a:lnSpc>
                <a:spcPct val="112000"/>
              </a:lnSpc>
              <a:spcBef>
                <a:spcPts val="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endParaRPr lang="en-IE" sz="2000" dirty="0"/>
          </a:p>
          <a:p>
            <a:pPr>
              <a:lnSpc>
                <a:spcPct val="112000"/>
              </a:lnSpc>
              <a:spcBef>
                <a:spcPts val="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endParaRPr lang="en-IE" sz="20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2C3900C-356C-4C31-B358-2BCCABFF2D67}"/>
              </a:ext>
            </a:extLst>
          </p:cNvPr>
          <p:cNvSpPr/>
          <p:nvPr/>
        </p:nvSpPr>
        <p:spPr>
          <a:xfrm>
            <a:off x="7714559" y="3092360"/>
            <a:ext cx="2646605" cy="2270274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solidFill>
              <a:schemeClr val="tx1">
                <a:alpha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E" sz="1800" b="1">
                <a:ln w="12700" cap="rnd" cmpd="sng" algn="ctr">
                  <a:solidFill>
                    <a:srgbClr val="FFFFFF"/>
                  </a:solidFill>
                  <a:prstDash val="solid"/>
                  <a:bevel/>
                </a:ln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FALSETTO</a:t>
            </a:r>
            <a:endParaRPr lang="en-IE" sz="110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FAF9B66-466E-494A-BA1B-EE07B8C39EDC}"/>
              </a:ext>
            </a:extLst>
          </p:cNvPr>
          <p:cNvSpPr/>
          <p:nvPr/>
        </p:nvSpPr>
        <p:spPr>
          <a:xfrm>
            <a:off x="5478779" y="3092522"/>
            <a:ext cx="2235600" cy="2270274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solidFill>
              <a:schemeClr val="tx1">
                <a:alpha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E" sz="1800" b="1" dirty="0">
                <a:ln w="12700" cap="rnd" cmpd="sng" algn="ctr">
                  <a:solidFill>
                    <a:srgbClr val="FFFFFF"/>
                  </a:solidFill>
                  <a:prstDash val="solid"/>
                  <a:bevel/>
                </a:ln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(MODAL) VOICE</a:t>
            </a:r>
            <a:endParaRPr lang="en-IE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7" name="Rounded Rectangle 20">
            <a:extLst>
              <a:ext uri="{FF2B5EF4-FFF2-40B4-BE49-F238E27FC236}">
                <a16:creationId xmlns:a16="http://schemas.microsoft.com/office/drawing/2014/main" id="{5F72982C-565F-42D4-9920-FB8C288176AB}"/>
              </a:ext>
            </a:extLst>
          </p:cNvPr>
          <p:cNvSpPr/>
          <p:nvPr/>
        </p:nvSpPr>
        <p:spPr>
          <a:xfrm>
            <a:off x="7156654" y="1654251"/>
            <a:ext cx="2430732" cy="2963229"/>
          </a:xfrm>
          <a:prstGeom prst="roundRect">
            <a:avLst/>
          </a:prstGeom>
          <a:solidFill>
            <a:srgbClr val="FFFF00">
              <a:alpha val="10000"/>
            </a:srgbClr>
          </a:solidFill>
          <a:ln>
            <a:solidFill>
              <a:schemeClr val="tx1">
                <a:alpha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E" sz="1800" b="1">
                <a:ln w="12700" cap="rnd" cmpd="sng" algn="ctr">
                  <a:solidFill>
                    <a:srgbClr val="FFFFFF"/>
                  </a:solidFill>
                  <a:prstDash val="solid"/>
                  <a:bevel/>
                </a:ln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WHISPER</a:t>
            </a:r>
            <a:endParaRPr lang="en-IE" sz="110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0A715914-64D4-44B0-BA7C-4584CE17C5F3}"/>
              </a:ext>
            </a:extLst>
          </p:cNvPr>
          <p:cNvSpPr/>
          <p:nvPr/>
        </p:nvSpPr>
        <p:spPr>
          <a:xfrm>
            <a:off x="5713992" y="4528027"/>
            <a:ext cx="1670115" cy="657256"/>
          </a:xfrm>
          <a:prstGeom prst="ellipse">
            <a:avLst/>
          </a:prstGeom>
          <a:solidFill>
            <a:schemeClr val="tx1">
              <a:alpha val="10000"/>
            </a:schemeClr>
          </a:solidFill>
          <a:ln>
            <a:solidFill>
              <a:schemeClr val="tx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0"/>
              </a:spcAft>
            </a:pPr>
            <a:r>
              <a:rPr lang="en-IE" sz="1600" b="1" dirty="0">
                <a:ln w="12700" cap="rnd" cmpd="sng" algn="ctr">
                  <a:solidFill>
                    <a:srgbClr val="FFFFFF"/>
                  </a:solidFill>
                  <a:prstDash val="solid"/>
                  <a:bevel/>
                </a:ln>
                <a:solidFill>
                  <a:srgbClr val="000000">
                    <a:alpha val="91000"/>
                  </a:srgb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BREATHY</a:t>
            </a:r>
            <a:endParaRPr lang="en-IE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9" name="Rounded Rectangle 19">
            <a:extLst>
              <a:ext uri="{FF2B5EF4-FFF2-40B4-BE49-F238E27FC236}">
                <a16:creationId xmlns:a16="http://schemas.microsoft.com/office/drawing/2014/main" id="{DB054709-0AD4-41CC-B497-66E9252983E7}"/>
              </a:ext>
            </a:extLst>
          </p:cNvPr>
          <p:cNvSpPr/>
          <p:nvPr/>
        </p:nvSpPr>
        <p:spPr>
          <a:xfrm>
            <a:off x="5478906" y="2232433"/>
            <a:ext cx="5138294" cy="1666086"/>
          </a:xfrm>
          <a:prstGeom prst="roundRect">
            <a:avLst/>
          </a:prstGeom>
          <a:solidFill>
            <a:srgbClr val="FF0000">
              <a:alpha val="10000"/>
            </a:srgbClr>
          </a:solidFill>
          <a:ln>
            <a:solidFill>
              <a:schemeClr val="tx1">
                <a:alpha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E" sz="1800" b="1">
                <a:ln w="12700" cap="rnd" cmpd="sng" algn="ctr">
                  <a:solidFill>
                    <a:srgbClr val="FFFFFF"/>
                  </a:solidFill>
                  <a:prstDash val="solid"/>
                  <a:bevel/>
                </a:ln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CREAK</a:t>
            </a:r>
            <a:endParaRPr lang="en-IE" sz="110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605E28CE-98D1-48D2-BBB0-AE5D29A012C4}"/>
              </a:ext>
            </a:extLst>
          </p:cNvPr>
          <p:cNvSpPr/>
          <p:nvPr/>
        </p:nvSpPr>
        <p:spPr>
          <a:xfrm>
            <a:off x="6010339" y="3255881"/>
            <a:ext cx="4562717" cy="915737"/>
          </a:xfrm>
          <a:prstGeom prst="ellipse">
            <a:avLst/>
          </a:prstGeom>
          <a:solidFill>
            <a:schemeClr val="tx1">
              <a:alpha val="10000"/>
            </a:schemeClr>
          </a:solidFill>
          <a:ln>
            <a:solidFill>
              <a:schemeClr val="tx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0"/>
              </a:spcAft>
            </a:pPr>
            <a:r>
              <a:rPr lang="en-IE" sz="1600" b="1">
                <a:ln w="12700" cap="rnd" cmpd="sng" algn="ctr">
                  <a:solidFill>
                    <a:srgbClr val="FFFFFF"/>
                  </a:solidFill>
                  <a:prstDash val="solid"/>
                  <a:bevel/>
                </a:ln>
                <a:solidFill>
                  <a:srgbClr val="000000">
                    <a:alpha val="91000"/>
                  </a:srgb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HARSH</a:t>
            </a:r>
            <a:endParaRPr lang="en-IE" sz="110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6A74D101-C199-4A45-AECF-05D78B40BFC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2266498" y="7055073"/>
            <a:ext cx="1954797" cy="1574800"/>
          </a:xfrm>
          <a:prstGeom prst="rect">
            <a:avLst/>
          </a:prstGeom>
        </p:spPr>
      </p:pic>
      <p:sp>
        <p:nvSpPr>
          <p:cNvPr id="2" name="Subtitle 2">
            <a:extLst>
              <a:ext uri="{FF2B5EF4-FFF2-40B4-BE49-F238E27FC236}">
                <a16:creationId xmlns:a16="http://schemas.microsoft.com/office/drawing/2014/main" id="{3DB24068-BA5B-ECD8-07CF-B23E5AAFB0B0}"/>
              </a:ext>
            </a:extLst>
          </p:cNvPr>
          <p:cNvSpPr txBox="1">
            <a:spLocks/>
          </p:cNvSpPr>
          <p:nvPr/>
        </p:nvSpPr>
        <p:spPr>
          <a:xfrm>
            <a:off x="564817" y="6542196"/>
            <a:ext cx="10652760" cy="28024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  <a:tabLst>
                <a:tab pos="271463" algn="l"/>
              </a:tabLst>
            </a:pPr>
            <a:r>
              <a:rPr lang="en-IE" sz="1600" dirty="0">
                <a:solidFill>
                  <a:schemeClr val="bg1">
                    <a:lumMod val="85000"/>
                  </a:schemeClr>
                </a:solidFill>
              </a:rPr>
              <a:t>created by Antoin Rodgers under Creative Commons Attribution-</a:t>
            </a:r>
            <a:r>
              <a:rPr lang="en-IE" sz="1600" dirty="0" err="1">
                <a:solidFill>
                  <a:schemeClr val="bg1">
                    <a:lumMod val="85000"/>
                  </a:schemeClr>
                </a:solidFill>
              </a:rPr>
              <a:t>ShareAlike</a:t>
            </a:r>
            <a:r>
              <a:rPr lang="en-IE" sz="1600" dirty="0">
                <a:solidFill>
                  <a:schemeClr val="bg1">
                    <a:lumMod val="85000"/>
                  </a:schemeClr>
                </a:solidFill>
              </a:rPr>
              <a:t> 4.0 License - rodgeran@tcd.ie - @phonetic_antoin</a:t>
            </a:r>
          </a:p>
        </p:txBody>
      </p:sp>
      <p:pic>
        <p:nvPicPr>
          <p:cNvPr id="3" name="Picture 2">
            <a:hlinkClick r:id="rId4"/>
            <a:extLst>
              <a:ext uri="{FF2B5EF4-FFF2-40B4-BE49-F238E27FC236}">
                <a16:creationId xmlns:a16="http://schemas.microsoft.com/office/drawing/2014/main" id="{C78092CA-4731-0580-3187-60F9064F98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2033" y="6527974"/>
            <a:ext cx="838200" cy="29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750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itle 1">
            <a:extLst>
              <a:ext uri="{FF2B5EF4-FFF2-40B4-BE49-F238E27FC236}">
                <a16:creationId xmlns:a16="http://schemas.microsoft.com/office/drawing/2014/main" id="{8E3EB61C-F5AB-42F4-A375-F97858A2B3A5}"/>
              </a:ext>
            </a:extLst>
          </p:cNvPr>
          <p:cNvSpPr txBox="1">
            <a:spLocks/>
          </p:cNvSpPr>
          <p:nvPr/>
        </p:nvSpPr>
        <p:spPr>
          <a:xfrm>
            <a:off x="407407" y="78982"/>
            <a:ext cx="9926753" cy="7143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E" sz="3800" b="1" dirty="0">
                <a:latin typeface="+mn-lt"/>
              </a:rPr>
              <a:t>Voice / Modal Voice</a:t>
            </a:r>
            <a:endParaRPr lang="en-IE" sz="3800" b="1" dirty="0">
              <a:solidFill>
                <a:srgbClr val="C00000"/>
              </a:solidFill>
              <a:latin typeface="+mn-lt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AB6C794-801D-4025-AD08-42C0714B60E3}"/>
              </a:ext>
            </a:extLst>
          </p:cNvPr>
          <p:cNvSpPr/>
          <p:nvPr/>
        </p:nvSpPr>
        <p:spPr>
          <a:xfrm>
            <a:off x="3014979" y="3092522"/>
            <a:ext cx="2235600" cy="2270274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solidFill>
              <a:schemeClr val="tx1">
                <a:alpha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E" b="1" dirty="0">
                <a:ln w="12700" cap="rnd" cmpd="sng" algn="ctr">
                  <a:solidFill>
                    <a:srgbClr val="FFFFFF"/>
                  </a:solidFill>
                  <a:prstDash val="solid"/>
                  <a:bevel/>
                </a:ln>
                <a:ea typeface="Calibri" panose="020F0502020204030204" pitchFamily="34" charset="0"/>
                <a:cs typeface="Times New Roman" panose="02020603050405020304" pitchFamily="18" charset="0"/>
              </a:rPr>
              <a:t>(MODAL) VOICE</a:t>
            </a:r>
            <a:endParaRPr lang="en-IE" sz="1100" dirty="0"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E939800A-5E48-4D1C-96E8-A0038836F302}"/>
              </a:ext>
            </a:extLst>
          </p:cNvPr>
          <p:cNvSpPr txBox="1">
            <a:spLocks/>
          </p:cNvSpPr>
          <p:nvPr/>
        </p:nvSpPr>
        <p:spPr>
          <a:xfrm>
            <a:off x="407407" y="793357"/>
            <a:ext cx="2488193" cy="55611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buNone/>
              <a:tabLst>
                <a:tab pos="1614488" algn="l"/>
                <a:tab pos="3589338" algn="l"/>
                <a:tab pos="6724650" algn="l"/>
              </a:tabLst>
            </a:pPr>
            <a:r>
              <a:rPr lang="en-IE" sz="1800" dirty="0"/>
              <a:t>Produced by:</a:t>
            </a:r>
          </a:p>
          <a:p>
            <a:pPr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IE" sz="1800" dirty="0"/>
              <a:t>Moderate adductive tension, medial compression, and longitudinal tension</a:t>
            </a:r>
          </a:p>
          <a:p>
            <a:pPr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IE" sz="1800" dirty="0"/>
              <a:t>Lower range of normal </a:t>
            </a:r>
            <a:r>
              <a:rPr lang="en-IE" sz="1800" i="1" dirty="0"/>
              <a:t>f</a:t>
            </a:r>
            <a:r>
              <a:rPr lang="en-IE" sz="1800" baseline="-25000" dirty="0"/>
              <a:t>0</a:t>
            </a:r>
            <a:r>
              <a:rPr lang="en-IE" sz="1800" dirty="0"/>
              <a:t> range.</a:t>
            </a:r>
          </a:p>
          <a:p>
            <a:pPr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IE" sz="1800" dirty="0"/>
              <a:t>Can compound with secondary and tertiary modes of phonation</a:t>
            </a:r>
          </a:p>
          <a:p>
            <a:pPr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endParaRPr lang="en-IE" sz="1800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3855FC7-D006-4BD6-A741-FA06333857C4}"/>
              </a:ext>
            </a:extLst>
          </p:cNvPr>
          <p:cNvGrpSpPr/>
          <p:nvPr/>
        </p:nvGrpSpPr>
        <p:grpSpPr>
          <a:xfrm>
            <a:off x="8368297" y="3155464"/>
            <a:ext cx="3674384" cy="3390996"/>
            <a:chOff x="6195560" y="938399"/>
            <a:chExt cx="5630153" cy="5195927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0E2BB8EF-42EF-4380-A50C-234F293DBD0E}"/>
                </a:ext>
              </a:extLst>
            </p:cNvPr>
            <p:cNvGrpSpPr/>
            <p:nvPr/>
          </p:nvGrpSpPr>
          <p:grpSpPr>
            <a:xfrm>
              <a:off x="6195560" y="938399"/>
              <a:ext cx="5630153" cy="4677170"/>
              <a:chOff x="0" y="0"/>
              <a:chExt cx="2620645" cy="2238015"/>
            </a:xfrm>
          </p:grpSpPr>
          <p:pic>
            <p:nvPicPr>
              <p:cNvPr id="26" name="Picture 25">
                <a:extLst>
                  <a:ext uri="{FF2B5EF4-FFF2-40B4-BE49-F238E27FC236}">
                    <a16:creationId xmlns:a16="http://schemas.microsoft.com/office/drawing/2014/main" id="{EE9B8CEB-BC2C-4054-AB40-D3D2D1B5C43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 cstate="print">
                <a:biLevel thresh="75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6776" t="19912" r="6209" b="50278"/>
              <a:stretch/>
            </p:blipFill>
            <p:spPr bwMode="auto">
              <a:xfrm>
                <a:off x="0" y="0"/>
                <a:ext cx="2620645" cy="1951355"/>
              </a:xfrm>
              <a:prstGeom prst="rect">
                <a:avLst/>
              </a:prstGeom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  <p:pic>
            <p:nvPicPr>
              <p:cNvPr id="27" name="Picture 26">
                <a:extLst>
                  <a:ext uri="{FF2B5EF4-FFF2-40B4-BE49-F238E27FC236}">
                    <a16:creationId xmlns:a16="http://schemas.microsoft.com/office/drawing/2014/main" id="{B8B91F58-2E17-462F-9893-7B230B6B8A2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 cstate="print">
                <a:biLevel thresh="75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6776" t="51286" r="6209" b="44336"/>
              <a:stretch/>
            </p:blipFill>
            <p:spPr bwMode="auto">
              <a:xfrm>
                <a:off x="0" y="1951630"/>
                <a:ext cx="2620645" cy="286385"/>
              </a:xfrm>
              <a:prstGeom prst="rect">
                <a:avLst/>
              </a:prstGeom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</p:grp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EF78E666-27D7-4464-9C46-F4037077A129}"/>
                </a:ext>
              </a:extLst>
            </p:cNvPr>
            <p:cNvSpPr/>
            <p:nvPr/>
          </p:nvSpPr>
          <p:spPr>
            <a:xfrm>
              <a:off x="6705832" y="5615569"/>
              <a:ext cx="4769887" cy="51875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IE" sz="800" dirty="0">
                  <a:ea typeface="Calibri" panose="020F0502020204030204" pitchFamily="34" charset="0"/>
                  <a:cs typeface="Mongolian Baiti" panose="03000500000000000000" pitchFamily="66" charset="0"/>
                </a:rPr>
                <a:t>Geometric relationship between laryngeal parameters (Laver, 1980, p. 109)</a:t>
              </a:r>
              <a:endParaRPr lang="en-IE" sz="800" dirty="0">
                <a:cs typeface="Mongolian Baiti" panose="03000500000000000000" pitchFamily="66" charset="0"/>
              </a:endParaRPr>
            </a:p>
          </p:txBody>
        </p:sp>
      </p:grpSp>
      <p:sp>
        <p:nvSpPr>
          <p:cNvPr id="28" name="Rounded Rectangle 20">
            <a:extLst>
              <a:ext uri="{FF2B5EF4-FFF2-40B4-BE49-F238E27FC236}">
                <a16:creationId xmlns:a16="http://schemas.microsoft.com/office/drawing/2014/main" id="{11A9A250-7021-4738-8A79-C5794366A71A}"/>
              </a:ext>
            </a:extLst>
          </p:cNvPr>
          <p:cNvSpPr/>
          <p:nvPr/>
        </p:nvSpPr>
        <p:spPr>
          <a:xfrm>
            <a:off x="4692854" y="1654251"/>
            <a:ext cx="2430732" cy="2963229"/>
          </a:xfrm>
          <a:prstGeom prst="roundRect">
            <a:avLst/>
          </a:prstGeom>
          <a:solidFill>
            <a:srgbClr val="FFFF00">
              <a:alpha val="10000"/>
            </a:srgbClr>
          </a:solidFill>
          <a:ln>
            <a:solidFill>
              <a:schemeClr val="tx1">
                <a:alpha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E" sz="1800" b="1">
                <a:ln w="12700" cap="rnd" cmpd="sng" algn="ctr">
                  <a:solidFill>
                    <a:srgbClr val="FFFFFF"/>
                  </a:solidFill>
                  <a:prstDash val="solid"/>
                  <a:bevel/>
                </a:ln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WHISPER</a:t>
            </a:r>
            <a:endParaRPr lang="en-IE" sz="110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7FB45EC9-4C19-43F1-9F9A-C17B72BA06DC}"/>
              </a:ext>
            </a:extLst>
          </p:cNvPr>
          <p:cNvSpPr/>
          <p:nvPr/>
        </p:nvSpPr>
        <p:spPr>
          <a:xfrm>
            <a:off x="3250192" y="4528027"/>
            <a:ext cx="1670115" cy="657256"/>
          </a:xfrm>
          <a:prstGeom prst="ellipse">
            <a:avLst/>
          </a:prstGeom>
          <a:solidFill>
            <a:schemeClr val="tx1">
              <a:alpha val="10000"/>
            </a:schemeClr>
          </a:solidFill>
          <a:ln>
            <a:solidFill>
              <a:schemeClr val="tx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0"/>
              </a:spcAft>
            </a:pPr>
            <a:r>
              <a:rPr lang="en-IE" sz="1600" b="1">
                <a:ln w="12700" cap="rnd" cmpd="sng" algn="ctr">
                  <a:solidFill>
                    <a:srgbClr val="FFFFFF"/>
                  </a:solidFill>
                  <a:prstDash val="solid"/>
                  <a:bevel/>
                </a:ln>
                <a:solidFill>
                  <a:srgbClr val="000000">
                    <a:alpha val="91000"/>
                  </a:srgb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BREATHY</a:t>
            </a:r>
            <a:endParaRPr lang="en-IE" sz="110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0" name="Rounded Rectangle 19">
            <a:extLst>
              <a:ext uri="{FF2B5EF4-FFF2-40B4-BE49-F238E27FC236}">
                <a16:creationId xmlns:a16="http://schemas.microsoft.com/office/drawing/2014/main" id="{AA2B3E50-AE7B-4805-A6BC-FF8CABB31F77}"/>
              </a:ext>
            </a:extLst>
          </p:cNvPr>
          <p:cNvSpPr/>
          <p:nvPr/>
        </p:nvSpPr>
        <p:spPr>
          <a:xfrm>
            <a:off x="3015106" y="2232433"/>
            <a:ext cx="5138294" cy="1666086"/>
          </a:xfrm>
          <a:prstGeom prst="roundRect">
            <a:avLst/>
          </a:prstGeom>
          <a:solidFill>
            <a:srgbClr val="FF0000">
              <a:alpha val="10000"/>
            </a:srgbClr>
          </a:solidFill>
          <a:ln>
            <a:solidFill>
              <a:schemeClr val="tx1">
                <a:alpha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E" sz="1800" b="1">
                <a:ln w="12700" cap="rnd" cmpd="sng" algn="ctr">
                  <a:solidFill>
                    <a:srgbClr val="FFFFFF"/>
                  </a:solidFill>
                  <a:prstDash val="solid"/>
                  <a:bevel/>
                </a:ln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CREAK</a:t>
            </a:r>
            <a:endParaRPr lang="en-IE" sz="110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8A7812F8-0B15-4CD2-8C72-C668BEF3DD4F}"/>
              </a:ext>
            </a:extLst>
          </p:cNvPr>
          <p:cNvSpPr/>
          <p:nvPr/>
        </p:nvSpPr>
        <p:spPr>
          <a:xfrm>
            <a:off x="3546539" y="3255881"/>
            <a:ext cx="4562717" cy="915737"/>
          </a:xfrm>
          <a:prstGeom prst="ellipse">
            <a:avLst/>
          </a:prstGeom>
          <a:solidFill>
            <a:schemeClr val="tx1">
              <a:alpha val="10000"/>
            </a:schemeClr>
          </a:solidFill>
          <a:ln>
            <a:solidFill>
              <a:schemeClr val="tx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0"/>
              </a:spcAft>
            </a:pPr>
            <a:r>
              <a:rPr lang="en-IE" sz="1600" b="1">
                <a:ln w="12700" cap="rnd" cmpd="sng" algn="ctr">
                  <a:solidFill>
                    <a:srgbClr val="FFFFFF"/>
                  </a:solidFill>
                  <a:prstDash val="solid"/>
                  <a:bevel/>
                </a:ln>
                <a:solidFill>
                  <a:srgbClr val="000000">
                    <a:alpha val="91000"/>
                  </a:srgb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HARSH</a:t>
            </a:r>
            <a:endParaRPr lang="en-IE" sz="110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9" name="Modal">
            <a:hlinkClick r:id="" action="ppaction://media"/>
            <a:extLst>
              <a:ext uri="{FF2B5EF4-FFF2-40B4-BE49-F238E27FC236}">
                <a16:creationId xmlns:a16="http://schemas.microsoft.com/office/drawing/2014/main" id="{524744C7-6890-46A3-ACD9-DE30EB982FE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022348" y="4809572"/>
            <a:ext cx="609600" cy="609600"/>
          </a:xfrm>
          <a:prstGeom prst="rect">
            <a:avLst/>
          </a:prstGeom>
        </p:spPr>
      </p:pic>
      <p:sp>
        <p:nvSpPr>
          <p:cNvPr id="2" name="Subtitle 2">
            <a:extLst>
              <a:ext uri="{FF2B5EF4-FFF2-40B4-BE49-F238E27FC236}">
                <a16:creationId xmlns:a16="http://schemas.microsoft.com/office/drawing/2014/main" id="{D852AB59-1068-818E-E883-5ED5FE7C3AE3}"/>
              </a:ext>
            </a:extLst>
          </p:cNvPr>
          <p:cNvSpPr txBox="1">
            <a:spLocks/>
          </p:cNvSpPr>
          <p:nvPr/>
        </p:nvSpPr>
        <p:spPr>
          <a:xfrm>
            <a:off x="564817" y="6542196"/>
            <a:ext cx="10652760" cy="28024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  <a:tabLst>
                <a:tab pos="271463" algn="l"/>
              </a:tabLst>
            </a:pPr>
            <a:r>
              <a:rPr lang="en-IE" sz="1600" dirty="0">
                <a:solidFill>
                  <a:schemeClr val="bg1">
                    <a:lumMod val="85000"/>
                  </a:schemeClr>
                </a:solidFill>
              </a:rPr>
              <a:t>created by Antoin Rodgers under Creative Commons Attribution-</a:t>
            </a:r>
            <a:r>
              <a:rPr lang="en-IE" sz="1600" dirty="0" err="1">
                <a:solidFill>
                  <a:schemeClr val="bg1">
                    <a:lumMod val="85000"/>
                  </a:schemeClr>
                </a:solidFill>
              </a:rPr>
              <a:t>ShareAlike</a:t>
            </a:r>
            <a:r>
              <a:rPr lang="en-IE" sz="1600" dirty="0">
                <a:solidFill>
                  <a:schemeClr val="bg1">
                    <a:lumMod val="85000"/>
                  </a:schemeClr>
                </a:solidFill>
              </a:rPr>
              <a:t> 4.0 License - rodgeran@tcd.ie - @phonetic_antoin</a:t>
            </a:r>
          </a:p>
        </p:txBody>
      </p:sp>
      <p:pic>
        <p:nvPicPr>
          <p:cNvPr id="3" name="Picture 2">
            <a:hlinkClick r:id="rId8"/>
            <a:extLst>
              <a:ext uri="{FF2B5EF4-FFF2-40B4-BE49-F238E27FC236}">
                <a16:creationId xmlns:a16="http://schemas.microsoft.com/office/drawing/2014/main" id="{2A664031-4BBE-1300-0EBB-32CF4E617AA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2033" y="6527974"/>
            <a:ext cx="838200" cy="29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58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1" dur="8097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28" grpId="0" animBg="1"/>
      <p:bldP spid="29" grpId="0" animBg="1"/>
      <p:bldP spid="30" grpId="0" animBg="1"/>
      <p:bldP spid="3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itle 1">
            <a:extLst>
              <a:ext uri="{FF2B5EF4-FFF2-40B4-BE49-F238E27FC236}">
                <a16:creationId xmlns:a16="http://schemas.microsoft.com/office/drawing/2014/main" id="{8E3EB61C-F5AB-42F4-A375-F97858A2B3A5}"/>
              </a:ext>
            </a:extLst>
          </p:cNvPr>
          <p:cNvSpPr txBox="1">
            <a:spLocks/>
          </p:cNvSpPr>
          <p:nvPr/>
        </p:nvSpPr>
        <p:spPr>
          <a:xfrm>
            <a:off x="407407" y="78982"/>
            <a:ext cx="9926753" cy="7143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E" sz="3800" b="1" dirty="0">
                <a:latin typeface="+mn-lt"/>
              </a:rPr>
              <a:t>Falsetto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FAFC822-9D7B-4F3E-AE74-D124E90DA7B9}"/>
              </a:ext>
            </a:extLst>
          </p:cNvPr>
          <p:cNvSpPr/>
          <p:nvPr/>
        </p:nvSpPr>
        <p:spPr>
          <a:xfrm>
            <a:off x="5250759" y="3092360"/>
            <a:ext cx="2646605" cy="2270274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solidFill>
              <a:schemeClr val="tx1">
                <a:alpha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E" sz="1800" b="1">
                <a:ln w="12700" cap="rnd" cmpd="sng" algn="ctr">
                  <a:solidFill>
                    <a:srgbClr val="FFFFFF"/>
                  </a:solidFill>
                  <a:prstDash val="solid"/>
                  <a:bevel/>
                </a:ln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FALSETTO</a:t>
            </a:r>
            <a:endParaRPr lang="en-IE" sz="110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D8AEEA31-4309-45BD-9FE5-5C25EAADBD99}"/>
              </a:ext>
            </a:extLst>
          </p:cNvPr>
          <p:cNvSpPr txBox="1">
            <a:spLocks/>
          </p:cNvSpPr>
          <p:nvPr/>
        </p:nvSpPr>
        <p:spPr>
          <a:xfrm>
            <a:off x="407407" y="793357"/>
            <a:ext cx="2488193" cy="55611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GB" sz="1800" dirty="0"/>
              <a:t>High longitudinal tension</a:t>
            </a:r>
          </a:p>
          <a:p>
            <a:pPr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GB" sz="1800" dirty="0"/>
              <a:t>Vertical edges of VFs very thin</a:t>
            </a:r>
          </a:p>
          <a:p>
            <a:pPr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GB" sz="1800" dirty="0"/>
              <a:t>Very high f0 (c. 275-635 Hz in adult males)</a:t>
            </a:r>
          </a:p>
          <a:p>
            <a:pPr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GB" sz="1800" dirty="0"/>
              <a:t>Only used extra-linguistically</a:t>
            </a:r>
          </a:p>
          <a:p>
            <a:pPr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GB" sz="1800" dirty="0"/>
              <a:t>Compounds with secondary phonatory types and harsh voice</a:t>
            </a:r>
          </a:p>
          <a:p>
            <a:pPr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endParaRPr lang="en-IE" sz="1800" dirty="0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D6EBE09E-E1CD-45C0-9AC9-3B7C2F64B1B3}"/>
              </a:ext>
            </a:extLst>
          </p:cNvPr>
          <p:cNvGrpSpPr/>
          <p:nvPr/>
        </p:nvGrpSpPr>
        <p:grpSpPr>
          <a:xfrm>
            <a:off x="8368297" y="3155464"/>
            <a:ext cx="3674384" cy="3390996"/>
            <a:chOff x="6195560" y="938399"/>
            <a:chExt cx="5630153" cy="5195927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95F91592-D634-4B6F-B246-1ECAC07C17F7}"/>
                </a:ext>
              </a:extLst>
            </p:cNvPr>
            <p:cNvGrpSpPr/>
            <p:nvPr/>
          </p:nvGrpSpPr>
          <p:grpSpPr>
            <a:xfrm>
              <a:off x="6195560" y="938399"/>
              <a:ext cx="5630153" cy="4677170"/>
              <a:chOff x="0" y="0"/>
              <a:chExt cx="2620645" cy="2238015"/>
            </a:xfrm>
          </p:grpSpPr>
          <p:pic>
            <p:nvPicPr>
              <p:cNvPr id="28" name="Picture 27">
                <a:extLst>
                  <a:ext uri="{FF2B5EF4-FFF2-40B4-BE49-F238E27FC236}">
                    <a16:creationId xmlns:a16="http://schemas.microsoft.com/office/drawing/2014/main" id="{7F7AE229-553B-420C-953C-34B6644A275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 cstate="print">
                <a:biLevel thresh="75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6776" t="19912" r="6209" b="50278"/>
              <a:stretch/>
            </p:blipFill>
            <p:spPr bwMode="auto">
              <a:xfrm>
                <a:off x="0" y="0"/>
                <a:ext cx="2620645" cy="1951355"/>
              </a:xfrm>
              <a:prstGeom prst="rect">
                <a:avLst/>
              </a:prstGeom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  <p:pic>
            <p:nvPicPr>
              <p:cNvPr id="29" name="Picture 28">
                <a:extLst>
                  <a:ext uri="{FF2B5EF4-FFF2-40B4-BE49-F238E27FC236}">
                    <a16:creationId xmlns:a16="http://schemas.microsoft.com/office/drawing/2014/main" id="{A0B815DE-758D-4081-ABE4-DCF22B25931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 cstate="print">
                <a:biLevel thresh="75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6776" t="51286" r="6209" b="44336"/>
              <a:stretch/>
            </p:blipFill>
            <p:spPr bwMode="auto">
              <a:xfrm>
                <a:off x="0" y="1951630"/>
                <a:ext cx="2620645" cy="286385"/>
              </a:xfrm>
              <a:prstGeom prst="rect">
                <a:avLst/>
              </a:prstGeom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</p:grp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AC168C30-2619-4E28-AE36-B31BDEA7EC54}"/>
                </a:ext>
              </a:extLst>
            </p:cNvPr>
            <p:cNvSpPr/>
            <p:nvPr/>
          </p:nvSpPr>
          <p:spPr>
            <a:xfrm>
              <a:off x="6705832" y="5615569"/>
              <a:ext cx="4769887" cy="51875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IE" sz="800" dirty="0">
                  <a:ea typeface="Calibri" panose="020F0502020204030204" pitchFamily="34" charset="0"/>
                  <a:cs typeface="Mongolian Baiti" panose="03000500000000000000" pitchFamily="66" charset="0"/>
                </a:rPr>
                <a:t>Geometric relationship between laryngeal parameters (Laver, 1980, p. 109)</a:t>
              </a:r>
              <a:endParaRPr lang="en-IE" sz="800" dirty="0">
                <a:cs typeface="Mongolian Baiti" panose="03000500000000000000" pitchFamily="66" charset="0"/>
              </a:endParaRPr>
            </a:p>
          </p:txBody>
        </p:sp>
      </p:grpSp>
      <p:sp>
        <p:nvSpPr>
          <p:cNvPr id="30" name="Rounded Rectangle 20">
            <a:extLst>
              <a:ext uri="{FF2B5EF4-FFF2-40B4-BE49-F238E27FC236}">
                <a16:creationId xmlns:a16="http://schemas.microsoft.com/office/drawing/2014/main" id="{6F47F42B-1EB0-4055-8349-70EB95378CF1}"/>
              </a:ext>
            </a:extLst>
          </p:cNvPr>
          <p:cNvSpPr/>
          <p:nvPr/>
        </p:nvSpPr>
        <p:spPr>
          <a:xfrm>
            <a:off x="4692854" y="1654251"/>
            <a:ext cx="2430732" cy="2963229"/>
          </a:xfrm>
          <a:prstGeom prst="roundRect">
            <a:avLst/>
          </a:prstGeom>
          <a:solidFill>
            <a:srgbClr val="FFFF00">
              <a:alpha val="10000"/>
            </a:srgbClr>
          </a:solidFill>
          <a:ln>
            <a:solidFill>
              <a:schemeClr val="tx1">
                <a:alpha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E" sz="1800" b="1">
                <a:ln w="12700" cap="rnd" cmpd="sng" algn="ctr">
                  <a:solidFill>
                    <a:srgbClr val="FFFFFF"/>
                  </a:solidFill>
                  <a:prstDash val="solid"/>
                  <a:bevel/>
                </a:ln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WHISPER</a:t>
            </a:r>
            <a:endParaRPr lang="en-IE" sz="110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1" name="Rounded Rectangle 19">
            <a:extLst>
              <a:ext uri="{FF2B5EF4-FFF2-40B4-BE49-F238E27FC236}">
                <a16:creationId xmlns:a16="http://schemas.microsoft.com/office/drawing/2014/main" id="{F3923720-3A6B-45E3-BA9D-33D5F0BDB429}"/>
              </a:ext>
            </a:extLst>
          </p:cNvPr>
          <p:cNvSpPr/>
          <p:nvPr/>
        </p:nvSpPr>
        <p:spPr>
          <a:xfrm>
            <a:off x="3015106" y="2232433"/>
            <a:ext cx="5138294" cy="1666086"/>
          </a:xfrm>
          <a:prstGeom prst="roundRect">
            <a:avLst/>
          </a:prstGeom>
          <a:solidFill>
            <a:srgbClr val="FF0000">
              <a:alpha val="10000"/>
            </a:srgbClr>
          </a:solidFill>
          <a:ln>
            <a:solidFill>
              <a:schemeClr val="tx1">
                <a:alpha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E" sz="1800" b="1">
                <a:ln w="12700" cap="rnd" cmpd="sng" algn="ctr">
                  <a:solidFill>
                    <a:srgbClr val="FFFFFF"/>
                  </a:solidFill>
                  <a:prstDash val="solid"/>
                  <a:bevel/>
                </a:ln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CREAK</a:t>
            </a:r>
            <a:endParaRPr lang="en-IE" sz="110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EE0DA97D-747B-4E58-B5DC-A77BFC4F5A1B}"/>
              </a:ext>
            </a:extLst>
          </p:cNvPr>
          <p:cNvSpPr/>
          <p:nvPr/>
        </p:nvSpPr>
        <p:spPr>
          <a:xfrm>
            <a:off x="3546539" y="3255881"/>
            <a:ext cx="4562717" cy="915737"/>
          </a:xfrm>
          <a:prstGeom prst="ellipse">
            <a:avLst/>
          </a:prstGeom>
          <a:solidFill>
            <a:schemeClr val="tx1">
              <a:alpha val="10000"/>
            </a:schemeClr>
          </a:solidFill>
          <a:ln>
            <a:solidFill>
              <a:schemeClr val="tx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0"/>
              </a:spcAft>
            </a:pPr>
            <a:r>
              <a:rPr lang="en-IE" sz="1600" b="1">
                <a:ln w="12700" cap="rnd" cmpd="sng" algn="ctr">
                  <a:solidFill>
                    <a:srgbClr val="FFFFFF"/>
                  </a:solidFill>
                  <a:prstDash val="solid"/>
                  <a:bevel/>
                </a:ln>
                <a:solidFill>
                  <a:srgbClr val="000000">
                    <a:alpha val="91000"/>
                  </a:srgb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HARSH</a:t>
            </a:r>
            <a:endParaRPr lang="en-IE" sz="110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1FCB02D7-AF80-4D5E-B331-808A63D73E3C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448255" y="7024469"/>
            <a:ext cx="4562084" cy="1605404"/>
          </a:xfrm>
          <a:prstGeom prst="rect">
            <a:avLst/>
          </a:prstGeom>
        </p:spPr>
      </p:pic>
      <p:pic>
        <p:nvPicPr>
          <p:cNvPr id="11" name="Falsetto">
            <a:hlinkClick r:id="" action="ppaction://media"/>
            <a:extLst>
              <a:ext uri="{FF2B5EF4-FFF2-40B4-BE49-F238E27FC236}">
                <a16:creationId xmlns:a16="http://schemas.microsoft.com/office/drawing/2014/main" id="{CA396729-ECE5-4D5D-AE28-C9F8524E422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178902" y="4472731"/>
            <a:ext cx="609600" cy="609600"/>
          </a:xfrm>
          <a:prstGeom prst="rect">
            <a:avLst/>
          </a:prstGeom>
        </p:spPr>
      </p:pic>
      <p:sp>
        <p:nvSpPr>
          <p:cNvPr id="2" name="Subtitle 2">
            <a:extLst>
              <a:ext uri="{FF2B5EF4-FFF2-40B4-BE49-F238E27FC236}">
                <a16:creationId xmlns:a16="http://schemas.microsoft.com/office/drawing/2014/main" id="{24105778-A633-12D6-DD28-A4DCF92A77DD}"/>
              </a:ext>
            </a:extLst>
          </p:cNvPr>
          <p:cNvSpPr txBox="1">
            <a:spLocks/>
          </p:cNvSpPr>
          <p:nvPr/>
        </p:nvSpPr>
        <p:spPr>
          <a:xfrm>
            <a:off x="564817" y="6542196"/>
            <a:ext cx="10652760" cy="28024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  <a:tabLst>
                <a:tab pos="271463" algn="l"/>
              </a:tabLst>
            </a:pPr>
            <a:r>
              <a:rPr lang="en-IE" sz="1600" dirty="0">
                <a:solidFill>
                  <a:schemeClr val="bg1">
                    <a:lumMod val="85000"/>
                  </a:schemeClr>
                </a:solidFill>
              </a:rPr>
              <a:t>created by Antoin Rodgers under Creative Commons Attribution-</a:t>
            </a:r>
            <a:r>
              <a:rPr lang="en-IE" sz="1600" dirty="0" err="1">
                <a:solidFill>
                  <a:schemeClr val="bg1">
                    <a:lumMod val="85000"/>
                  </a:schemeClr>
                </a:solidFill>
              </a:rPr>
              <a:t>ShareAlike</a:t>
            </a:r>
            <a:r>
              <a:rPr lang="en-IE" sz="1600" dirty="0">
                <a:solidFill>
                  <a:schemeClr val="bg1">
                    <a:lumMod val="85000"/>
                  </a:schemeClr>
                </a:solidFill>
              </a:rPr>
              <a:t> 4.0 License - rodgeran@tcd.ie - @phonetic_antoin</a:t>
            </a:r>
          </a:p>
        </p:txBody>
      </p:sp>
      <p:pic>
        <p:nvPicPr>
          <p:cNvPr id="3" name="Picture 2">
            <a:hlinkClick r:id="rId9"/>
            <a:extLst>
              <a:ext uri="{FF2B5EF4-FFF2-40B4-BE49-F238E27FC236}">
                <a16:creationId xmlns:a16="http://schemas.microsoft.com/office/drawing/2014/main" id="{0C9B728E-49DC-0387-F471-7DDAC7164FD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2033" y="6527974"/>
            <a:ext cx="838200" cy="29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909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9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0" fill="hold">
                      <p:stCondLst>
                        <p:cond delay="0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3" dur="762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>
              <p:cMediaNode vol="8000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30" grpId="0" animBg="1"/>
      <p:bldP spid="31" grpId="0" animBg="1"/>
      <p:bldP spid="3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itle 1">
            <a:extLst>
              <a:ext uri="{FF2B5EF4-FFF2-40B4-BE49-F238E27FC236}">
                <a16:creationId xmlns:a16="http://schemas.microsoft.com/office/drawing/2014/main" id="{8E3EB61C-F5AB-42F4-A375-F97858A2B3A5}"/>
              </a:ext>
            </a:extLst>
          </p:cNvPr>
          <p:cNvSpPr txBox="1">
            <a:spLocks/>
          </p:cNvSpPr>
          <p:nvPr/>
        </p:nvSpPr>
        <p:spPr>
          <a:xfrm>
            <a:off x="407407" y="78982"/>
            <a:ext cx="9926753" cy="7143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E" sz="3800" b="1" dirty="0">
                <a:latin typeface="+mn-lt"/>
              </a:rPr>
              <a:t>Whisper</a:t>
            </a:r>
            <a:endParaRPr lang="en-IE" sz="3800" b="1" dirty="0">
              <a:solidFill>
                <a:srgbClr val="C00000"/>
              </a:solidFill>
              <a:latin typeface="+mn-lt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39387E2-6C08-4187-97F5-F307B9AE3E1D}"/>
              </a:ext>
            </a:extLst>
          </p:cNvPr>
          <p:cNvGrpSpPr/>
          <p:nvPr/>
        </p:nvGrpSpPr>
        <p:grpSpPr>
          <a:xfrm>
            <a:off x="8368297" y="3155464"/>
            <a:ext cx="3674384" cy="3390996"/>
            <a:chOff x="6195560" y="938399"/>
            <a:chExt cx="5630153" cy="5195927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B88D3580-2C2F-4971-84AC-18DE718D992F}"/>
                </a:ext>
              </a:extLst>
            </p:cNvPr>
            <p:cNvGrpSpPr/>
            <p:nvPr/>
          </p:nvGrpSpPr>
          <p:grpSpPr>
            <a:xfrm>
              <a:off x="6195560" y="938399"/>
              <a:ext cx="5630153" cy="4677170"/>
              <a:chOff x="0" y="0"/>
              <a:chExt cx="2620645" cy="2238015"/>
            </a:xfrm>
          </p:grpSpPr>
          <p:pic>
            <p:nvPicPr>
              <p:cNvPr id="19" name="Picture 18">
                <a:extLst>
                  <a:ext uri="{FF2B5EF4-FFF2-40B4-BE49-F238E27FC236}">
                    <a16:creationId xmlns:a16="http://schemas.microsoft.com/office/drawing/2014/main" id="{5EAEE68F-2168-4B36-B4BA-3161E9D5D24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 cstate="print">
                <a:biLevel thresh="75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6776" t="19912" r="6209" b="50278"/>
              <a:stretch/>
            </p:blipFill>
            <p:spPr bwMode="auto">
              <a:xfrm>
                <a:off x="0" y="0"/>
                <a:ext cx="2620645" cy="1951355"/>
              </a:xfrm>
              <a:prstGeom prst="rect">
                <a:avLst/>
              </a:prstGeom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  <p:pic>
            <p:nvPicPr>
              <p:cNvPr id="20" name="Picture 19">
                <a:extLst>
                  <a:ext uri="{FF2B5EF4-FFF2-40B4-BE49-F238E27FC236}">
                    <a16:creationId xmlns:a16="http://schemas.microsoft.com/office/drawing/2014/main" id="{54A1CEBE-2763-4201-8A38-BA3A7C2715B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 cstate="print">
                <a:biLevel thresh="75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6776" t="51286" r="6209" b="44336"/>
              <a:stretch/>
            </p:blipFill>
            <p:spPr bwMode="auto">
              <a:xfrm>
                <a:off x="0" y="1951630"/>
                <a:ext cx="2620645" cy="286385"/>
              </a:xfrm>
              <a:prstGeom prst="rect">
                <a:avLst/>
              </a:prstGeom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</p:grp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6E688FCF-8AD5-449E-9AC0-C9DC30DDA475}"/>
                </a:ext>
              </a:extLst>
            </p:cNvPr>
            <p:cNvSpPr/>
            <p:nvPr/>
          </p:nvSpPr>
          <p:spPr>
            <a:xfrm>
              <a:off x="6705832" y="5615569"/>
              <a:ext cx="4769887" cy="51875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IE" sz="800" dirty="0">
                  <a:ea typeface="Calibri" panose="020F0502020204030204" pitchFamily="34" charset="0"/>
                  <a:cs typeface="Mongolian Baiti" panose="03000500000000000000" pitchFamily="66" charset="0"/>
                </a:rPr>
                <a:t>Geometric relationship between laryngeal parameters (Laver, 1980, p. 109)</a:t>
              </a:r>
              <a:endParaRPr lang="en-IE" sz="800" dirty="0">
                <a:cs typeface="Mongolian Baiti" panose="03000500000000000000" pitchFamily="66" charset="0"/>
              </a:endParaRPr>
            </a:p>
          </p:txBody>
        </p:sp>
      </p:grpSp>
      <p:sp>
        <p:nvSpPr>
          <p:cNvPr id="22" name="Rounded Rectangle 20">
            <a:extLst>
              <a:ext uri="{FF2B5EF4-FFF2-40B4-BE49-F238E27FC236}">
                <a16:creationId xmlns:a16="http://schemas.microsoft.com/office/drawing/2014/main" id="{4A0B5AE7-3778-4D5D-AB66-9B90ECDDF3CE}"/>
              </a:ext>
            </a:extLst>
          </p:cNvPr>
          <p:cNvSpPr/>
          <p:nvPr/>
        </p:nvSpPr>
        <p:spPr>
          <a:xfrm>
            <a:off x="4692854" y="1654251"/>
            <a:ext cx="2430732" cy="2963229"/>
          </a:xfrm>
          <a:prstGeom prst="roundRect">
            <a:avLst/>
          </a:prstGeom>
          <a:solidFill>
            <a:srgbClr val="FFFF00">
              <a:alpha val="10000"/>
            </a:srgbClr>
          </a:solidFill>
          <a:ln>
            <a:solidFill>
              <a:schemeClr val="tx1">
                <a:alpha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E" sz="1800" b="1">
                <a:ln w="12700" cap="rnd" cmpd="sng" algn="ctr">
                  <a:solidFill>
                    <a:srgbClr val="FFFFFF"/>
                  </a:solidFill>
                  <a:prstDash val="solid"/>
                  <a:bevel/>
                </a:ln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WHISPER</a:t>
            </a:r>
            <a:endParaRPr lang="en-IE" sz="110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159C872C-AF86-486F-A812-330E49995B2E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179283" y="1353516"/>
            <a:ext cx="2225317" cy="1622289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06C73380-DC9B-49F2-A13C-552A83891480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95215" y="4811213"/>
            <a:ext cx="4562084" cy="1605404"/>
          </a:xfrm>
          <a:prstGeom prst="rect">
            <a:avLst/>
          </a:prstGeom>
        </p:spPr>
      </p:pic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BCE2DAC2-040B-476C-B40B-B3E68D8F7712}"/>
              </a:ext>
            </a:extLst>
          </p:cNvPr>
          <p:cNvSpPr txBox="1">
            <a:spLocks/>
          </p:cNvSpPr>
          <p:nvPr/>
        </p:nvSpPr>
        <p:spPr>
          <a:xfrm>
            <a:off x="407407" y="793357"/>
            <a:ext cx="2488193" cy="55611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GB" sz="1800" dirty="0"/>
              <a:t>Glottis is narrowed to less than 25% of maximal opening</a:t>
            </a:r>
          </a:p>
          <a:p>
            <a:pPr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GB" sz="1800" dirty="0"/>
              <a:t>triangular shaped opening (inverted y) generally at the posterior end of the folds</a:t>
            </a:r>
          </a:p>
          <a:p>
            <a:pPr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GB" sz="1800" dirty="0"/>
              <a:t>Moderate/high medial compression </a:t>
            </a:r>
          </a:p>
          <a:p>
            <a:pPr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GB" sz="1800" dirty="0"/>
              <a:t>Low adductive tension</a:t>
            </a:r>
          </a:p>
          <a:p>
            <a:pPr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GB" sz="1800" dirty="0"/>
              <a:t>Compound </a:t>
            </a:r>
            <a:r>
              <a:rPr lang="en-GB" sz="1800" i="1" dirty="0"/>
              <a:t>whispery voice</a:t>
            </a:r>
            <a:r>
              <a:rPr lang="en-GB" sz="1800" dirty="0"/>
              <a:t> also called murmur phonation</a:t>
            </a:r>
            <a:endParaRPr lang="en-IE" sz="1800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7269B73-855C-4C39-A1E9-4C6296F5A019}"/>
              </a:ext>
            </a:extLst>
          </p:cNvPr>
          <p:cNvSpPr/>
          <p:nvPr/>
        </p:nvSpPr>
        <p:spPr>
          <a:xfrm>
            <a:off x="3014979" y="3092522"/>
            <a:ext cx="2235600" cy="2270274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solidFill>
              <a:schemeClr val="tx1">
                <a:alpha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E" b="1" dirty="0">
                <a:ln w="12700" cap="rnd" cmpd="sng" algn="ctr">
                  <a:solidFill>
                    <a:srgbClr val="FFFFFF"/>
                  </a:solidFill>
                  <a:prstDash val="solid"/>
                  <a:bevel/>
                </a:ln>
                <a:ea typeface="Calibri" panose="020F0502020204030204" pitchFamily="34" charset="0"/>
                <a:cs typeface="Times New Roman" panose="02020603050405020304" pitchFamily="18" charset="0"/>
              </a:rPr>
              <a:t>(MODAL) VOICE</a:t>
            </a:r>
            <a:endParaRPr lang="en-IE" sz="1100" dirty="0"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8" name="Whisper">
            <a:hlinkClick r:id="" action="ppaction://media"/>
            <a:extLst>
              <a:ext uri="{FF2B5EF4-FFF2-40B4-BE49-F238E27FC236}">
                <a16:creationId xmlns:a16="http://schemas.microsoft.com/office/drawing/2014/main" id="{4DFFA1A7-F3EE-478D-96A2-863C98744BA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123041" y="2289189"/>
            <a:ext cx="609600" cy="609600"/>
          </a:xfrm>
          <a:prstGeom prst="rect">
            <a:avLst/>
          </a:prstGeom>
        </p:spPr>
      </p:pic>
      <p:pic>
        <p:nvPicPr>
          <p:cNvPr id="9" name="Whispery_voice">
            <a:hlinkClick r:id="" action="ppaction://media"/>
            <a:extLst>
              <a:ext uri="{FF2B5EF4-FFF2-40B4-BE49-F238E27FC236}">
                <a16:creationId xmlns:a16="http://schemas.microsoft.com/office/drawing/2014/main" id="{A98FDCF2-2865-4748-8271-F1A69C57D70C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700119" y="3429000"/>
            <a:ext cx="609600" cy="609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48DE358-542A-4C09-11B9-6718BF5F99AE}"/>
              </a:ext>
            </a:extLst>
          </p:cNvPr>
          <p:cNvSpPr txBox="1"/>
          <p:nvPr/>
        </p:nvSpPr>
        <p:spPr>
          <a:xfrm>
            <a:off x="4886037" y="0"/>
            <a:ext cx="7112000" cy="38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57188" indent="-357188" algn="r">
              <a:lnSpc>
                <a:spcPct val="150000"/>
              </a:lnSpc>
              <a:spcAft>
                <a:spcPts val="1200"/>
              </a:spcAft>
            </a:pPr>
            <a:r>
              <a:rPr lang="en-IE" sz="1400" baseline="30000" dirty="0">
                <a:solidFill>
                  <a:srgbClr val="FF0000"/>
                </a:solidFill>
              </a:rPr>
              <a:t>*</a:t>
            </a:r>
            <a:r>
              <a:rPr lang="en-IE" sz="1400" dirty="0"/>
              <a:t>Ball, M. J. and Müller, N. (2011) </a:t>
            </a:r>
            <a:r>
              <a:rPr lang="en-IE" sz="1400" i="1" dirty="0"/>
              <a:t>Phonetics for Communication Disorders</a:t>
            </a:r>
            <a:r>
              <a:rPr lang="en-IE" sz="1400" dirty="0"/>
              <a:t>. New York: Routledge.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35E451-BF27-FECF-8715-090419840DB6}"/>
              </a:ext>
            </a:extLst>
          </p:cNvPr>
          <p:cNvSpPr txBox="1"/>
          <p:nvPr/>
        </p:nvSpPr>
        <p:spPr>
          <a:xfrm>
            <a:off x="10889672" y="2673926"/>
            <a:ext cx="254001" cy="38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57188" indent="-357188" algn="r">
              <a:lnSpc>
                <a:spcPct val="150000"/>
              </a:lnSpc>
              <a:spcAft>
                <a:spcPts val="1200"/>
              </a:spcAft>
            </a:pPr>
            <a:r>
              <a:rPr lang="en-IE" sz="1400" baseline="30000" dirty="0">
                <a:solidFill>
                  <a:srgbClr val="FF0000"/>
                </a:solidFill>
              </a:rPr>
              <a:t>*</a:t>
            </a:r>
            <a:endParaRPr lang="en-IE" sz="1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EC9307C-78F6-D968-7B7E-501A6C48A1BE}"/>
              </a:ext>
            </a:extLst>
          </p:cNvPr>
          <p:cNvSpPr txBox="1"/>
          <p:nvPr/>
        </p:nvSpPr>
        <p:spPr>
          <a:xfrm>
            <a:off x="7920181" y="6012872"/>
            <a:ext cx="254001" cy="38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57188" indent="-357188" algn="r">
              <a:lnSpc>
                <a:spcPct val="150000"/>
              </a:lnSpc>
              <a:spcAft>
                <a:spcPts val="1200"/>
              </a:spcAft>
            </a:pPr>
            <a:r>
              <a:rPr lang="en-IE" sz="1400" baseline="30000" dirty="0">
                <a:solidFill>
                  <a:srgbClr val="FF0000"/>
                </a:solidFill>
              </a:rPr>
              <a:t>*</a:t>
            </a:r>
            <a:endParaRPr lang="en-IE" sz="1400" dirty="0"/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F707CC9D-3CC8-4B08-C750-130B8B26EA45}"/>
              </a:ext>
            </a:extLst>
          </p:cNvPr>
          <p:cNvSpPr txBox="1">
            <a:spLocks/>
          </p:cNvSpPr>
          <p:nvPr/>
        </p:nvSpPr>
        <p:spPr>
          <a:xfrm>
            <a:off x="564817" y="6542196"/>
            <a:ext cx="10652760" cy="28024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  <a:tabLst>
                <a:tab pos="271463" algn="l"/>
              </a:tabLst>
            </a:pPr>
            <a:r>
              <a:rPr lang="en-IE" sz="1600" dirty="0">
                <a:solidFill>
                  <a:schemeClr val="bg1">
                    <a:lumMod val="85000"/>
                  </a:schemeClr>
                </a:solidFill>
              </a:rPr>
              <a:t>created by Antoin Rodgers under Creative Commons Attribution-</a:t>
            </a:r>
            <a:r>
              <a:rPr lang="en-IE" sz="1600" dirty="0" err="1">
                <a:solidFill>
                  <a:schemeClr val="bg1">
                    <a:lumMod val="85000"/>
                  </a:schemeClr>
                </a:solidFill>
              </a:rPr>
              <a:t>ShareAlike</a:t>
            </a:r>
            <a:r>
              <a:rPr lang="en-IE" sz="1600" dirty="0">
                <a:solidFill>
                  <a:schemeClr val="bg1">
                    <a:lumMod val="85000"/>
                  </a:schemeClr>
                </a:solidFill>
              </a:rPr>
              <a:t> 4.0 License - rodgeran@tcd.ie - @phonetic_antoin</a:t>
            </a:r>
          </a:p>
        </p:txBody>
      </p:sp>
      <p:pic>
        <p:nvPicPr>
          <p:cNvPr id="3" name="Picture 2">
            <a:hlinkClick r:id="rId12"/>
            <a:extLst>
              <a:ext uri="{FF2B5EF4-FFF2-40B4-BE49-F238E27FC236}">
                <a16:creationId xmlns:a16="http://schemas.microsoft.com/office/drawing/2014/main" id="{CF85B4FE-F7DA-0C12-7CA5-8F305AE38934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2033" y="6527974"/>
            <a:ext cx="838200" cy="29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60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9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0" fill="hold">
                      <p:stCondLst>
                        <p:cond delay="0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3" dur="8259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audio>
              <p:cMediaNode vol="8000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seq concurrent="1" nextAc="seek">
              <p:cTn id="35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6" fill="hold">
                      <p:stCondLst>
                        <p:cond delay="0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9" dur="778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>
                <p:cTn id="4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3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>
            <a:extLst>
              <a:ext uri="{FF2B5EF4-FFF2-40B4-BE49-F238E27FC236}">
                <a16:creationId xmlns:a16="http://schemas.microsoft.com/office/drawing/2014/main" id="{3890EB21-40F8-4CFD-8461-BDDB90380F53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929573" y="1368443"/>
            <a:ext cx="4303995" cy="1701800"/>
          </a:xfrm>
          <a:prstGeom prst="rect">
            <a:avLst/>
          </a:prstGeom>
        </p:spPr>
      </p:pic>
      <p:sp>
        <p:nvSpPr>
          <p:cNvPr id="59" name="Title 1">
            <a:extLst>
              <a:ext uri="{FF2B5EF4-FFF2-40B4-BE49-F238E27FC236}">
                <a16:creationId xmlns:a16="http://schemas.microsoft.com/office/drawing/2014/main" id="{8E3EB61C-F5AB-42F4-A375-F97858A2B3A5}"/>
              </a:ext>
            </a:extLst>
          </p:cNvPr>
          <p:cNvSpPr txBox="1">
            <a:spLocks/>
          </p:cNvSpPr>
          <p:nvPr/>
        </p:nvSpPr>
        <p:spPr>
          <a:xfrm>
            <a:off x="407407" y="78982"/>
            <a:ext cx="9926753" cy="7143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E" sz="3800" b="1" dirty="0">
                <a:latin typeface="+mn-lt"/>
              </a:rPr>
              <a:t>Creak</a:t>
            </a:r>
            <a:endParaRPr lang="en-IE" sz="3800" b="1" dirty="0">
              <a:solidFill>
                <a:srgbClr val="C00000"/>
              </a:solidFill>
              <a:latin typeface="+mn-lt"/>
            </a:endParaRPr>
          </a:p>
        </p:txBody>
      </p:sp>
      <p:sp>
        <p:nvSpPr>
          <p:cNvPr id="15" name="Rounded Rectangle 19">
            <a:extLst>
              <a:ext uri="{FF2B5EF4-FFF2-40B4-BE49-F238E27FC236}">
                <a16:creationId xmlns:a16="http://schemas.microsoft.com/office/drawing/2014/main" id="{3EB7D16B-6371-4E38-8E87-96D6BA690E65}"/>
              </a:ext>
            </a:extLst>
          </p:cNvPr>
          <p:cNvSpPr/>
          <p:nvPr/>
        </p:nvSpPr>
        <p:spPr>
          <a:xfrm>
            <a:off x="3015106" y="2232433"/>
            <a:ext cx="5138294" cy="1666086"/>
          </a:xfrm>
          <a:prstGeom prst="roundRect">
            <a:avLst/>
          </a:prstGeom>
          <a:solidFill>
            <a:srgbClr val="FF0000">
              <a:alpha val="10000"/>
            </a:srgbClr>
          </a:solidFill>
          <a:ln>
            <a:solidFill>
              <a:schemeClr val="tx1">
                <a:alpha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E" sz="1800" b="1">
                <a:ln w="12700" cap="rnd" cmpd="sng" algn="ctr">
                  <a:solidFill>
                    <a:srgbClr val="FFFFFF"/>
                  </a:solidFill>
                  <a:prstDash val="solid"/>
                  <a:bevel/>
                </a:ln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CREAK</a:t>
            </a:r>
            <a:endParaRPr lang="en-IE" sz="110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4AD704C-FF80-423A-AB72-2C6A26B8B8B9}"/>
              </a:ext>
            </a:extLst>
          </p:cNvPr>
          <p:cNvGrpSpPr/>
          <p:nvPr/>
        </p:nvGrpSpPr>
        <p:grpSpPr>
          <a:xfrm>
            <a:off x="8368297" y="3155464"/>
            <a:ext cx="3674384" cy="3390996"/>
            <a:chOff x="6195560" y="938399"/>
            <a:chExt cx="5630153" cy="5195927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69247646-9BCD-4E11-8A39-6B977F7137AC}"/>
                </a:ext>
              </a:extLst>
            </p:cNvPr>
            <p:cNvGrpSpPr/>
            <p:nvPr/>
          </p:nvGrpSpPr>
          <p:grpSpPr>
            <a:xfrm>
              <a:off x="6195560" y="938399"/>
              <a:ext cx="5630153" cy="4677170"/>
              <a:chOff x="0" y="0"/>
              <a:chExt cx="2620645" cy="2238015"/>
            </a:xfrm>
          </p:grpSpPr>
          <p:pic>
            <p:nvPicPr>
              <p:cNvPr id="27" name="Picture 26">
                <a:extLst>
                  <a:ext uri="{FF2B5EF4-FFF2-40B4-BE49-F238E27FC236}">
                    <a16:creationId xmlns:a16="http://schemas.microsoft.com/office/drawing/2014/main" id="{6BDD254B-A6F1-4F57-BFBA-7B2D824F861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 cstate="print">
                <a:biLevel thresh="75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6776" t="19912" r="6209" b="50278"/>
              <a:stretch/>
            </p:blipFill>
            <p:spPr bwMode="auto">
              <a:xfrm>
                <a:off x="0" y="0"/>
                <a:ext cx="2620645" cy="1951355"/>
              </a:xfrm>
              <a:prstGeom prst="rect">
                <a:avLst/>
              </a:prstGeom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  <p:pic>
            <p:nvPicPr>
              <p:cNvPr id="28" name="Picture 27">
                <a:extLst>
                  <a:ext uri="{FF2B5EF4-FFF2-40B4-BE49-F238E27FC236}">
                    <a16:creationId xmlns:a16="http://schemas.microsoft.com/office/drawing/2014/main" id="{AFE52130-BC79-4077-9011-CA2C26AFC33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9" cstate="print">
                <a:biLevel thresh="75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6776" t="51286" r="6209" b="44336"/>
              <a:stretch/>
            </p:blipFill>
            <p:spPr bwMode="auto">
              <a:xfrm>
                <a:off x="0" y="1951630"/>
                <a:ext cx="2620645" cy="286385"/>
              </a:xfrm>
              <a:prstGeom prst="rect">
                <a:avLst/>
              </a:prstGeom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</p:grp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9A668DD9-2214-4D8E-B433-4392F9DA852C}"/>
                </a:ext>
              </a:extLst>
            </p:cNvPr>
            <p:cNvSpPr/>
            <p:nvPr/>
          </p:nvSpPr>
          <p:spPr>
            <a:xfrm>
              <a:off x="6705832" y="5615569"/>
              <a:ext cx="4769887" cy="51875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IE" sz="800" dirty="0">
                  <a:ea typeface="Calibri" panose="020F0502020204030204" pitchFamily="34" charset="0"/>
                  <a:cs typeface="Mongolian Baiti" panose="03000500000000000000" pitchFamily="66" charset="0"/>
                </a:rPr>
                <a:t>Geometric relationship between laryngeal parameters (Laver, 1980, p. 109)</a:t>
              </a:r>
              <a:endParaRPr lang="en-IE" sz="800" dirty="0">
                <a:cs typeface="Mongolian Baiti" panose="03000500000000000000" pitchFamily="66" charset="0"/>
              </a:endParaRPr>
            </a:p>
          </p:txBody>
        </p:sp>
      </p:grp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69E8D226-D07C-44E1-B499-310447BDFBDC}"/>
              </a:ext>
            </a:extLst>
          </p:cNvPr>
          <p:cNvSpPr txBox="1">
            <a:spLocks/>
          </p:cNvSpPr>
          <p:nvPr/>
        </p:nvSpPr>
        <p:spPr>
          <a:xfrm>
            <a:off x="407407" y="793357"/>
            <a:ext cx="5568520" cy="598566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GB" sz="1800" dirty="0"/>
              <a:t>Low </a:t>
            </a:r>
            <a:r>
              <a:rPr lang="en-GB" sz="1800" i="1" dirty="0"/>
              <a:t>f</a:t>
            </a:r>
            <a:r>
              <a:rPr lang="en-GB" sz="1800" baseline="-25000" dirty="0"/>
              <a:t>0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GB" sz="1800" dirty="0"/>
              <a:t>VFs thick and compressed</a:t>
            </a:r>
            <a:br>
              <a:rPr lang="en-GB" sz="1800" dirty="0"/>
            </a:br>
            <a:r>
              <a:rPr lang="en-GB" sz="1800" dirty="0"/>
              <a:t>(low longitudinal tension)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GB" sz="1800" dirty="0"/>
              <a:t>Strong adductive tension</a:t>
            </a:r>
            <a:br>
              <a:rPr lang="en-GB" sz="1800" dirty="0"/>
            </a:br>
            <a:r>
              <a:rPr lang="en-GB" sz="1800" dirty="0"/>
              <a:t>and medial compression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GB" sz="1800" dirty="0"/>
              <a:t>Possible </a:t>
            </a:r>
            <a:r>
              <a:rPr lang="en-GB" sz="1800" i="1" dirty="0"/>
              <a:t>double pulsing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GB" sz="1800" dirty="0"/>
              <a:t>Sometimes used by</a:t>
            </a:r>
            <a:br>
              <a:rPr lang="en-GB" sz="1800" dirty="0"/>
            </a:br>
            <a:r>
              <a:rPr lang="en-GB" sz="1800" dirty="0"/>
              <a:t>English speakers with</a:t>
            </a:r>
            <a:br>
              <a:rPr lang="en-GB" sz="1800" dirty="0"/>
            </a:br>
            <a:r>
              <a:rPr lang="en-GB" sz="1800" dirty="0"/>
              <a:t>low </a:t>
            </a:r>
            <a:r>
              <a:rPr lang="en-GB" sz="1800" i="1" dirty="0"/>
              <a:t>f</a:t>
            </a:r>
            <a:r>
              <a:rPr lang="en-GB" sz="1800" baseline="-25000" dirty="0"/>
              <a:t>o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GB" sz="1800" dirty="0"/>
              <a:t>Socio-linguistic identity</a:t>
            </a:r>
            <a:br>
              <a:rPr lang="en-GB" sz="1800" dirty="0"/>
            </a:br>
            <a:r>
              <a:rPr lang="en-GB" sz="1800" dirty="0"/>
              <a:t>marker in English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GB" sz="1800" dirty="0"/>
              <a:t>Used linguistically in</a:t>
            </a:r>
            <a:br>
              <a:rPr lang="en-GB" sz="1800" dirty="0"/>
            </a:br>
            <a:r>
              <a:rPr lang="en-GB" sz="1800" dirty="0"/>
              <a:t>some languages.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GB" sz="1800" dirty="0"/>
              <a:t>Compounds with other voice qualities</a:t>
            </a:r>
          </a:p>
        </p:txBody>
      </p:sp>
      <p:pic>
        <p:nvPicPr>
          <p:cNvPr id="8" name="Creak">
            <a:hlinkClick r:id="" action="ppaction://media"/>
            <a:extLst>
              <a:ext uri="{FF2B5EF4-FFF2-40B4-BE49-F238E27FC236}">
                <a16:creationId xmlns:a16="http://schemas.microsoft.com/office/drawing/2014/main" id="{E4BF6CAB-4E62-4C9B-B3BB-7ECAD167B8D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3856621" y="2439357"/>
            <a:ext cx="609600" cy="609600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6215240E-DB7D-44BB-9FD7-DF592486D878}"/>
              </a:ext>
            </a:extLst>
          </p:cNvPr>
          <p:cNvSpPr/>
          <p:nvPr/>
        </p:nvSpPr>
        <p:spPr>
          <a:xfrm>
            <a:off x="5250759" y="3092360"/>
            <a:ext cx="2646605" cy="2270274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solidFill>
              <a:schemeClr val="tx1">
                <a:alpha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E" sz="1800" b="1">
                <a:ln w="12700" cap="rnd" cmpd="sng" algn="ctr">
                  <a:solidFill>
                    <a:srgbClr val="FFFFFF"/>
                  </a:solidFill>
                  <a:prstDash val="solid"/>
                  <a:bevel/>
                </a:ln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FALSETTO</a:t>
            </a:r>
            <a:endParaRPr lang="en-IE" sz="110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3" name="Rounded Rectangle 20">
            <a:extLst>
              <a:ext uri="{FF2B5EF4-FFF2-40B4-BE49-F238E27FC236}">
                <a16:creationId xmlns:a16="http://schemas.microsoft.com/office/drawing/2014/main" id="{D364CCDC-7966-41F4-818C-AE570072778E}"/>
              </a:ext>
            </a:extLst>
          </p:cNvPr>
          <p:cNvSpPr/>
          <p:nvPr/>
        </p:nvSpPr>
        <p:spPr>
          <a:xfrm>
            <a:off x="4692854" y="1654251"/>
            <a:ext cx="2430732" cy="2963229"/>
          </a:xfrm>
          <a:prstGeom prst="roundRect">
            <a:avLst/>
          </a:prstGeom>
          <a:solidFill>
            <a:srgbClr val="FFFF00">
              <a:alpha val="10000"/>
            </a:srgbClr>
          </a:solidFill>
          <a:ln>
            <a:solidFill>
              <a:schemeClr val="tx1">
                <a:alpha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E" sz="1800" b="1">
                <a:ln w="12700" cap="rnd" cmpd="sng" algn="ctr">
                  <a:solidFill>
                    <a:srgbClr val="FFFFFF"/>
                  </a:solidFill>
                  <a:prstDash val="solid"/>
                  <a:bevel/>
                </a:ln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WHISPER</a:t>
            </a:r>
            <a:endParaRPr lang="en-IE" sz="110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36FC1BA4-ED58-4C58-9CC5-78EE5D73DB36}"/>
              </a:ext>
            </a:extLst>
          </p:cNvPr>
          <p:cNvSpPr/>
          <p:nvPr/>
        </p:nvSpPr>
        <p:spPr>
          <a:xfrm>
            <a:off x="3546539" y="3255881"/>
            <a:ext cx="4562717" cy="915737"/>
          </a:xfrm>
          <a:prstGeom prst="ellipse">
            <a:avLst/>
          </a:prstGeom>
          <a:solidFill>
            <a:schemeClr val="tx1">
              <a:alpha val="10000"/>
            </a:schemeClr>
          </a:solidFill>
          <a:ln>
            <a:solidFill>
              <a:schemeClr val="tx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0"/>
              </a:spcAft>
            </a:pPr>
            <a:r>
              <a:rPr lang="en-IE" sz="1600" b="1">
                <a:ln w="12700" cap="rnd" cmpd="sng" algn="ctr">
                  <a:solidFill>
                    <a:srgbClr val="FFFFFF"/>
                  </a:solidFill>
                  <a:prstDash val="solid"/>
                  <a:bevel/>
                </a:ln>
                <a:solidFill>
                  <a:srgbClr val="000000">
                    <a:alpha val="91000"/>
                  </a:srgb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HARSH</a:t>
            </a:r>
            <a:endParaRPr lang="en-IE" sz="110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4E19AF9-E0A9-40F0-8F66-34D770B0A2FD}"/>
              </a:ext>
            </a:extLst>
          </p:cNvPr>
          <p:cNvSpPr/>
          <p:nvPr/>
        </p:nvSpPr>
        <p:spPr>
          <a:xfrm>
            <a:off x="3014979" y="3092522"/>
            <a:ext cx="2235600" cy="2270274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solidFill>
              <a:schemeClr val="tx1">
                <a:alpha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E" b="1" dirty="0">
                <a:ln w="12700" cap="rnd" cmpd="sng" algn="ctr">
                  <a:solidFill>
                    <a:srgbClr val="FFFFFF"/>
                  </a:solidFill>
                  <a:prstDash val="solid"/>
                  <a:bevel/>
                </a:ln>
                <a:ea typeface="Calibri" panose="020F0502020204030204" pitchFamily="34" charset="0"/>
                <a:cs typeface="Times New Roman" panose="02020603050405020304" pitchFamily="18" charset="0"/>
              </a:rPr>
              <a:t>(MODAL) VOICE</a:t>
            </a:r>
            <a:endParaRPr lang="en-IE" sz="1100" dirty="0"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0" name="Creaky_voice">
            <a:hlinkClick r:id="" action="ppaction://media"/>
            <a:extLst>
              <a:ext uri="{FF2B5EF4-FFF2-40B4-BE49-F238E27FC236}">
                <a16:creationId xmlns:a16="http://schemas.microsoft.com/office/drawing/2014/main" id="{5E3CEAED-B3AA-4E77-B9E7-D399FCC56610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3026842" y="3065476"/>
            <a:ext cx="609600" cy="6096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2CAB64E-7C11-FEB9-C96C-F3AEAFF0F55E}"/>
              </a:ext>
            </a:extLst>
          </p:cNvPr>
          <p:cNvSpPr txBox="1"/>
          <p:nvPr/>
        </p:nvSpPr>
        <p:spPr>
          <a:xfrm>
            <a:off x="4713139" y="235863"/>
            <a:ext cx="43815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b="1" i="0" u="none" strike="noStrike" dirty="0">
                <a:solidFill>
                  <a:srgbClr val="000000"/>
                </a:solidFill>
                <a:effectLst/>
                <a:hlinkClick r:id="rId11" tooltip="How Graduate Students With Vocal Fry Are Perceived by Speech-Language Pathologists"/>
              </a:rPr>
              <a:t>How Graduate Students With Vocal Fry Are Perceived by Speech-Language Pathologists</a:t>
            </a:r>
            <a:endParaRPr lang="en-GB" b="1" i="0" dirty="0">
              <a:solidFill>
                <a:srgbClr val="000000"/>
              </a:solidFill>
              <a:effectLst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F0113CC-B200-C3BA-08EE-824769F690C2}"/>
              </a:ext>
            </a:extLst>
          </p:cNvPr>
          <p:cNvSpPr txBox="1"/>
          <p:nvPr/>
        </p:nvSpPr>
        <p:spPr>
          <a:xfrm>
            <a:off x="4713139" y="869115"/>
            <a:ext cx="419885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b="1" i="0" dirty="0">
                <a:solidFill>
                  <a:srgbClr val="000000"/>
                </a:solidFill>
                <a:effectLst/>
                <a:hlinkClick r:id="rId12"/>
              </a:rPr>
              <a:t>A Critique and Call for Action, in Response to Sexist Commentary About Vocal Fry</a:t>
            </a:r>
            <a:endParaRPr lang="en-GB" b="1" i="0" dirty="0">
              <a:solidFill>
                <a:srgbClr val="000000"/>
              </a:solidFill>
              <a:effectLst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55BBD7-34CB-76D5-CF18-643F2F37DBDF}"/>
              </a:ext>
            </a:extLst>
          </p:cNvPr>
          <p:cNvSpPr txBox="1"/>
          <p:nvPr/>
        </p:nvSpPr>
        <p:spPr>
          <a:xfrm>
            <a:off x="4886037" y="0"/>
            <a:ext cx="7112000" cy="38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57188" indent="-357188" algn="r">
              <a:lnSpc>
                <a:spcPct val="150000"/>
              </a:lnSpc>
              <a:spcAft>
                <a:spcPts val="1200"/>
              </a:spcAft>
            </a:pPr>
            <a:r>
              <a:rPr lang="en-IE" sz="1400" baseline="30000" dirty="0">
                <a:solidFill>
                  <a:srgbClr val="FF0000"/>
                </a:solidFill>
              </a:rPr>
              <a:t>*</a:t>
            </a:r>
            <a:r>
              <a:rPr lang="en-IE" sz="1400" dirty="0"/>
              <a:t>Ball, M. J. and Müller, N. (2011) </a:t>
            </a:r>
            <a:r>
              <a:rPr lang="en-IE" sz="1400" i="1" dirty="0"/>
              <a:t>Phonetics for Communication Disorders</a:t>
            </a:r>
            <a:r>
              <a:rPr lang="en-IE" sz="1400" dirty="0"/>
              <a:t>. New York: Routledge.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68829E3-C161-BF8F-8CCE-E0433F6CC5A0}"/>
              </a:ext>
            </a:extLst>
          </p:cNvPr>
          <p:cNvSpPr txBox="1"/>
          <p:nvPr/>
        </p:nvSpPr>
        <p:spPr>
          <a:xfrm>
            <a:off x="11937999" y="2530763"/>
            <a:ext cx="254001" cy="38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57188" indent="-357188" algn="r">
              <a:lnSpc>
                <a:spcPct val="150000"/>
              </a:lnSpc>
              <a:spcAft>
                <a:spcPts val="1200"/>
              </a:spcAft>
            </a:pPr>
            <a:r>
              <a:rPr lang="en-IE" sz="1400" baseline="30000" dirty="0">
                <a:solidFill>
                  <a:srgbClr val="FF0000"/>
                </a:solidFill>
              </a:rPr>
              <a:t>*</a:t>
            </a:r>
            <a:endParaRPr lang="en-IE" sz="1400" dirty="0"/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7BCFF1C9-C8D8-B711-AFD7-78C718E6DF1C}"/>
              </a:ext>
            </a:extLst>
          </p:cNvPr>
          <p:cNvSpPr txBox="1">
            <a:spLocks/>
          </p:cNvSpPr>
          <p:nvPr/>
        </p:nvSpPr>
        <p:spPr>
          <a:xfrm>
            <a:off x="564817" y="6542196"/>
            <a:ext cx="10652760" cy="28024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  <a:tabLst>
                <a:tab pos="271463" algn="l"/>
              </a:tabLst>
            </a:pPr>
            <a:r>
              <a:rPr lang="en-IE" sz="1600" dirty="0">
                <a:solidFill>
                  <a:schemeClr val="bg1">
                    <a:lumMod val="85000"/>
                  </a:schemeClr>
                </a:solidFill>
              </a:rPr>
              <a:t>created by Antoin Rodgers under Creative Commons Attribution-</a:t>
            </a:r>
            <a:r>
              <a:rPr lang="en-IE" sz="1600" dirty="0" err="1">
                <a:solidFill>
                  <a:schemeClr val="bg1">
                    <a:lumMod val="85000"/>
                  </a:schemeClr>
                </a:solidFill>
              </a:rPr>
              <a:t>ShareAlike</a:t>
            </a:r>
            <a:r>
              <a:rPr lang="en-IE" sz="1600" dirty="0">
                <a:solidFill>
                  <a:schemeClr val="bg1">
                    <a:lumMod val="85000"/>
                  </a:schemeClr>
                </a:solidFill>
              </a:rPr>
              <a:t> 4.0 License - rodgeran@tcd.ie - @phonetic_antoin</a:t>
            </a:r>
          </a:p>
        </p:txBody>
      </p:sp>
      <p:pic>
        <p:nvPicPr>
          <p:cNvPr id="3" name="Picture 2">
            <a:hlinkClick r:id="rId13"/>
            <a:extLst>
              <a:ext uri="{FF2B5EF4-FFF2-40B4-BE49-F238E27FC236}">
                <a16:creationId xmlns:a16="http://schemas.microsoft.com/office/drawing/2014/main" id="{12F18031-9476-05C0-676F-6AD85815EA8C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2033" y="6527974"/>
            <a:ext cx="838200" cy="29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354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54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5" fill="hold">
                      <p:stCondLst>
                        <p:cond delay="0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8" dur="7295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audio>
              <p:cMediaNode vol="80000">
                <p:cTn id="5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seq concurrent="1" nextAc="seek">
              <p:cTn id="60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1" fill="hold">
                      <p:stCondLst>
                        <p:cond delay="0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4" dur="726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>
                <p:cTn id="6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31" grpId="0" animBg="1"/>
      <p:bldP spid="33" grpId="0" animBg="1"/>
      <p:bldP spid="34" grpId="0" animBg="1"/>
      <p:bldP spid="35" grpId="0" animBg="1"/>
      <p:bldP spid="12" grpId="0"/>
      <p:bldP spid="1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itle 1">
            <a:extLst>
              <a:ext uri="{FF2B5EF4-FFF2-40B4-BE49-F238E27FC236}">
                <a16:creationId xmlns:a16="http://schemas.microsoft.com/office/drawing/2014/main" id="{8E3EB61C-F5AB-42F4-A375-F97858A2B3A5}"/>
              </a:ext>
            </a:extLst>
          </p:cNvPr>
          <p:cNvSpPr txBox="1">
            <a:spLocks/>
          </p:cNvSpPr>
          <p:nvPr/>
        </p:nvSpPr>
        <p:spPr>
          <a:xfrm>
            <a:off x="407407" y="78982"/>
            <a:ext cx="9926753" cy="7143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E" sz="3800" b="1" dirty="0">
                <a:latin typeface="+mn-lt"/>
              </a:rPr>
              <a:t>Creak</a:t>
            </a:r>
            <a:endParaRPr lang="en-IE" sz="3800" b="1" dirty="0">
              <a:solidFill>
                <a:srgbClr val="C00000"/>
              </a:solidFill>
              <a:latin typeface="+mn-lt"/>
            </a:endParaRPr>
          </a:p>
        </p:txBody>
      </p:sp>
      <p:sp>
        <p:nvSpPr>
          <p:cNvPr id="15" name="Rounded Rectangle 19">
            <a:extLst>
              <a:ext uri="{FF2B5EF4-FFF2-40B4-BE49-F238E27FC236}">
                <a16:creationId xmlns:a16="http://schemas.microsoft.com/office/drawing/2014/main" id="{3EB7D16B-6371-4E38-8E87-96D6BA690E65}"/>
              </a:ext>
            </a:extLst>
          </p:cNvPr>
          <p:cNvSpPr/>
          <p:nvPr/>
        </p:nvSpPr>
        <p:spPr>
          <a:xfrm>
            <a:off x="3015106" y="2232433"/>
            <a:ext cx="5138294" cy="1666086"/>
          </a:xfrm>
          <a:prstGeom prst="roundRect">
            <a:avLst/>
          </a:prstGeom>
          <a:solidFill>
            <a:srgbClr val="FF0000">
              <a:alpha val="10000"/>
            </a:srgbClr>
          </a:solidFill>
          <a:ln>
            <a:solidFill>
              <a:schemeClr val="tx1">
                <a:alpha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E" sz="1800" b="1">
                <a:ln w="12700" cap="rnd" cmpd="sng" algn="ctr">
                  <a:solidFill>
                    <a:srgbClr val="FFFFFF"/>
                  </a:solidFill>
                  <a:prstDash val="solid"/>
                  <a:bevel/>
                </a:ln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CREAK</a:t>
            </a:r>
            <a:endParaRPr lang="en-IE" sz="110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4AD704C-FF80-423A-AB72-2C6A26B8B8B9}"/>
              </a:ext>
            </a:extLst>
          </p:cNvPr>
          <p:cNvGrpSpPr/>
          <p:nvPr/>
        </p:nvGrpSpPr>
        <p:grpSpPr>
          <a:xfrm>
            <a:off x="8368297" y="3155464"/>
            <a:ext cx="3674384" cy="3390996"/>
            <a:chOff x="6195560" y="938399"/>
            <a:chExt cx="5630153" cy="5195927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69247646-9BCD-4E11-8A39-6B977F7137AC}"/>
                </a:ext>
              </a:extLst>
            </p:cNvPr>
            <p:cNvGrpSpPr/>
            <p:nvPr/>
          </p:nvGrpSpPr>
          <p:grpSpPr>
            <a:xfrm>
              <a:off x="6195560" y="938399"/>
              <a:ext cx="5630153" cy="4677170"/>
              <a:chOff x="0" y="0"/>
              <a:chExt cx="2620645" cy="2238015"/>
            </a:xfrm>
          </p:grpSpPr>
          <p:pic>
            <p:nvPicPr>
              <p:cNvPr id="27" name="Picture 26">
                <a:extLst>
                  <a:ext uri="{FF2B5EF4-FFF2-40B4-BE49-F238E27FC236}">
                    <a16:creationId xmlns:a16="http://schemas.microsoft.com/office/drawing/2014/main" id="{6BDD254B-A6F1-4F57-BFBA-7B2D824F861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 cstate="print">
                <a:biLevel thresh="75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6776" t="19912" r="6209" b="50278"/>
              <a:stretch/>
            </p:blipFill>
            <p:spPr bwMode="auto">
              <a:xfrm>
                <a:off x="0" y="0"/>
                <a:ext cx="2620645" cy="1951355"/>
              </a:xfrm>
              <a:prstGeom prst="rect">
                <a:avLst/>
              </a:prstGeom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  <p:pic>
            <p:nvPicPr>
              <p:cNvPr id="28" name="Picture 27">
                <a:extLst>
                  <a:ext uri="{FF2B5EF4-FFF2-40B4-BE49-F238E27FC236}">
                    <a16:creationId xmlns:a16="http://schemas.microsoft.com/office/drawing/2014/main" id="{AFE52130-BC79-4077-9011-CA2C26AFC33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 cstate="print">
                <a:biLevel thresh="75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6776" t="51286" r="6209" b="44336"/>
              <a:stretch/>
            </p:blipFill>
            <p:spPr bwMode="auto">
              <a:xfrm>
                <a:off x="0" y="1951630"/>
                <a:ext cx="2620645" cy="286385"/>
              </a:xfrm>
              <a:prstGeom prst="rect">
                <a:avLst/>
              </a:prstGeom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</p:grp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9A668DD9-2214-4D8E-B433-4392F9DA852C}"/>
                </a:ext>
              </a:extLst>
            </p:cNvPr>
            <p:cNvSpPr/>
            <p:nvPr/>
          </p:nvSpPr>
          <p:spPr>
            <a:xfrm>
              <a:off x="6705832" y="5615569"/>
              <a:ext cx="4769887" cy="51875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IE" sz="800" dirty="0">
                  <a:ea typeface="Calibri" panose="020F0502020204030204" pitchFamily="34" charset="0"/>
                  <a:cs typeface="Mongolian Baiti" panose="03000500000000000000" pitchFamily="66" charset="0"/>
                </a:rPr>
                <a:t>Geometric relationship between laryngeal parameters (Laver, 1980, p. 109)</a:t>
              </a:r>
              <a:endParaRPr lang="en-IE" sz="800" dirty="0">
                <a:cs typeface="Mongolian Baiti" panose="03000500000000000000" pitchFamily="66" charset="0"/>
              </a:endParaRPr>
            </a:p>
          </p:txBody>
        </p:sp>
      </p:grp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69E8D226-D07C-44E1-B499-310447BDFBDC}"/>
              </a:ext>
            </a:extLst>
          </p:cNvPr>
          <p:cNvSpPr txBox="1">
            <a:spLocks/>
          </p:cNvSpPr>
          <p:nvPr/>
        </p:nvSpPr>
        <p:spPr>
          <a:xfrm>
            <a:off x="407407" y="793357"/>
            <a:ext cx="2607699" cy="598566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GB" sz="1800" dirty="0"/>
              <a:t>Low </a:t>
            </a:r>
            <a:r>
              <a:rPr lang="en-GB" sz="1800" i="1" dirty="0"/>
              <a:t>f</a:t>
            </a:r>
            <a:r>
              <a:rPr lang="en-GB" sz="1800" baseline="-25000" dirty="0"/>
              <a:t>0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GB" sz="1800" dirty="0"/>
              <a:t>VFs thick and compressed (low longitudinal tension)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GB" sz="1800" dirty="0"/>
              <a:t>Strong adductive tension and medial compression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GB" sz="1800" dirty="0"/>
              <a:t>Possible “double pulsing”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GB" sz="1800" dirty="0"/>
              <a:t>Sometimes used by English speakers with low </a:t>
            </a:r>
            <a:r>
              <a:rPr lang="en-GB" sz="1800" i="1" dirty="0"/>
              <a:t>f</a:t>
            </a:r>
            <a:r>
              <a:rPr lang="en-GB" sz="1800" baseline="-25000" dirty="0"/>
              <a:t>o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GB" sz="1800" dirty="0"/>
              <a:t>Socio-linguistic identity marker in English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GB" sz="1800" dirty="0"/>
              <a:t>Used linguistically in some languages.</a:t>
            </a:r>
          </a:p>
        </p:txBody>
      </p:sp>
      <p:pic>
        <p:nvPicPr>
          <p:cNvPr id="8" name="Creak">
            <a:hlinkClick r:id="" action="ppaction://media"/>
            <a:extLst>
              <a:ext uri="{FF2B5EF4-FFF2-40B4-BE49-F238E27FC236}">
                <a16:creationId xmlns:a16="http://schemas.microsoft.com/office/drawing/2014/main" id="{E4BF6CAB-4E62-4C9B-B3BB-7ECAD167B8D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3856621" y="2439357"/>
            <a:ext cx="609600" cy="609600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6215240E-DB7D-44BB-9FD7-DF592486D878}"/>
              </a:ext>
            </a:extLst>
          </p:cNvPr>
          <p:cNvSpPr/>
          <p:nvPr/>
        </p:nvSpPr>
        <p:spPr>
          <a:xfrm>
            <a:off x="5250759" y="3092360"/>
            <a:ext cx="2646605" cy="2270274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solidFill>
              <a:schemeClr val="tx1">
                <a:alpha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E" sz="1800" b="1">
                <a:ln w="12700" cap="rnd" cmpd="sng" algn="ctr">
                  <a:solidFill>
                    <a:srgbClr val="FFFFFF"/>
                  </a:solidFill>
                  <a:prstDash val="solid"/>
                  <a:bevel/>
                </a:ln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FALSETTO</a:t>
            </a:r>
            <a:endParaRPr lang="en-IE" sz="110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3" name="Rounded Rectangle 20">
            <a:extLst>
              <a:ext uri="{FF2B5EF4-FFF2-40B4-BE49-F238E27FC236}">
                <a16:creationId xmlns:a16="http://schemas.microsoft.com/office/drawing/2014/main" id="{D364CCDC-7966-41F4-818C-AE570072778E}"/>
              </a:ext>
            </a:extLst>
          </p:cNvPr>
          <p:cNvSpPr/>
          <p:nvPr/>
        </p:nvSpPr>
        <p:spPr>
          <a:xfrm>
            <a:off x="4692854" y="1654251"/>
            <a:ext cx="2430732" cy="2963229"/>
          </a:xfrm>
          <a:prstGeom prst="roundRect">
            <a:avLst/>
          </a:prstGeom>
          <a:solidFill>
            <a:srgbClr val="FFFF00">
              <a:alpha val="10000"/>
            </a:srgbClr>
          </a:solidFill>
          <a:ln>
            <a:solidFill>
              <a:schemeClr val="tx1">
                <a:alpha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E" sz="1800" b="1">
                <a:ln w="12700" cap="rnd" cmpd="sng" algn="ctr">
                  <a:solidFill>
                    <a:srgbClr val="FFFFFF"/>
                  </a:solidFill>
                  <a:prstDash val="solid"/>
                  <a:bevel/>
                </a:ln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WHISPER</a:t>
            </a:r>
            <a:endParaRPr lang="en-IE" sz="110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36FC1BA4-ED58-4C58-9CC5-78EE5D73DB36}"/>
              </a:ext>
            </a:extLst>
          </p:cNvPr>
          <p:cNvSpPr/>
          <p:nvPr/>
        </p:nvSpPr>
        <p:spPr>
          <a:xfrm>
            <a:off x="3546539" y="3255881"/>
            <a:ext cx="4562717" cy="915737"/>
          </a:xfrm>
          <a:prstGeom prst="ellipse">
            <a:avLst/>
          </a:prstGeom>
          <a:solidFill>
            <a:schemeClr val="tx1">
              <a:alpha val="10000"/>
            </a:schemeClr>
          </a:solidFill>
          <a:ln>
            <a:solidFill>
              <a:schemeClr val="tx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0"/>
              </a:spcAft>
            </a:pPr>
            <a:r>
              <a:rPr lang="en-IE" sz="1600" b="1">
                <a:ln w="12700" cap="rnd" cmpd="sng" algn="ctr">
                  <a:solidFill>
                    <a:srgbClr val="FFFFFF"/>
                  </a:solidFill>
                  <a:prstDash val="solid"/>
                  <a:bevel/>
                </a:ln>
                <a:solidFill>
                  <a:srgbClr val="000000">
                    <a:alpha val="91000"/>
                  </a:srgb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HARSH</a:t>
            </a:r>
            <a:endParaRPr lang="en-IE" sz="110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4E19AF9-E0A9-40F0-8F66-34D770B0A2FD}"/>
              </a:ext>
            </a:extLst>
          </p:cNvPr>
          <p:cNvSpPr/>
          <p:nvPr/>
        </p:nvSpPr>
        <p:spPr>
          <a:xfrm>
            <a:off x="3014979" y="3092522"/>
            <a:ext cx="2235600" cy="2270274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solidFill>
              <a:schemeClr val="tx1">
                <a:alpha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E" b="1" dirty="0">
                <a:ln w="12700" cap="rnd" cmpd="sng" algn="ctr">
                  <a:solidFill>
                    <a:srgbClr val="FFFFFF"/>
                  </a:solidFill>
                  <a:prstDash val="solid"/>
                  <a:bevel/>
                </a:ln>
                <a:ea typeface="Calibri" panose="020F0502020204030204" pitchFamily="34" charset="0"/>
                <a:cs typeface="Times New Roman" panose="02020603050405020304" pitchFamily="18" charset="0"/>
              </a:rPr>
              <a:t>(MODAL) VOICE</a:t>
            </a:r>
            <a:endParaRPr lang="en-IE" sz="1100" dirty="0"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0" name="Creaky_voice">
            <a:hlinkClick r:id="" action="ppaction://media"/>
            <a:extLst>
              <a:ext uri="{FF2B5EF4-FFF2-40B4-BE49-F238E27FC236}">
                <a16:creationId xmlns:a16="http://schemas.microsoft.com/office/drawing/2014/main" id="{5E3CEAED-B3AA-4E77-B9E7-D399FCC56610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3026842" y="3065476"/>
            <a:ext cx="609600" cy="6096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C8E5065-9DEB-AEE8-F8C2-D6EEDE8AA53A}"/>
              </a:ext>
            </a:extLst>
          </p:cNvPr>
          <p:cNvSpPr/>
          <p:nvPr/>
        </p:nvSpPr>
        <p:spPr>
          <a:xfrm>
            <a:off x="7167962" y="195425"/>
            <a:ext cx="4818528" cy="4121114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IE" b="1" dirty="0"/>
              <a:t>Really worth reading both this original article and the critique of it!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2CAB64E-7C11-FEB9-C96C-F3AEAFF0F55E}"/>
              </a:ext>
            </a:extLst>
          </p:cNvPr>
          <p:cNvSpPr txBox="1"/>
          <p:nvPr/>
        </p:nvSpPr>
        <p:spPr>
          <a:xfrm>
            <a:off x="7323293" y="1474916"/>
            <a:ext cx="43815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b="1" i="0" u="none" strike="noStrike" dirty="0">
                <a:solidFill>
                  <a:srgbClr val="000000"/>
                </a:solidFill>
                <a:effectLst/>
                <a:hlinkClick r:id="rId10" tooltip="How Graduate Students With Vocal Fry Are Perceived by Speech-Language Pathologists"/>
              </a:rPr>
              <a:t>How Graduate Students With Vocal Fry Are Perceived by Speech-Language Pathologists</a:t>
            </a: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 (</a:t>
            </a:r>
            <a:r>
              <a:rPr lang="en-GB" b="1" i="0" u="none" strike="noStrike" dirty="0" err="1">
                <a:solidFill>
                  <a:srgbClr val="000000"/>
                </a:solidFill>
                <a:effectLst/>
              </a:rPr>
              <a:t>Gallena</a:t>
            </a: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 and Pinto, 2021)</a:t>
            </a:r>
            <a:endParaRPr lang="en-GB" b="1" i="0" dirty="0">
              <a:solidFill>
                <a:srgbClr val="000000"/>
              </a:solidFill>
              <a:effectLst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F0113CC-B200-C3BA-08EE-824769F690C2}"/>
              </a:ext>
            </a:extLst>
          </p:cNvPr>
          <p:cNvSpPr txBox="1"/>
          <p:nvPr/>
        </p:nvSpPr>
        <p:spPr>
          <a:xfrm>
            <a:off x="7317919" y="2787866"/>
            <a:ext cx="419885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b="1" i="0" dirty="0">
                <a:solidFill>
                  <a:srgbClr val="000000"/>
                </a:solidFill>
                <a:effectLst/>
                <a:hlinkClick r:id="rId11"/>
              </a:rPr>
              <a:t>A Critique and Call for Action, in Response to Sexist Commentary About Vocal Fry</a:t>
            </a:r>
            <a:r>
              <a:rPr lang="en-GB" b="1" i="0" dirty="0">
                <a:solidFill>
                  <a:srgbClr val="000000"/>
                </a:solidFill>
                <a:effectLst/>
              </a:rPr>
              <a:t> (Winn, Tripp, and Munson, 2022)</a:t>
            </a:r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EEB92334-7EB4-3692-DEF9-8B00D14A4D0C}"/>
              </a:ext>
            </a:extLst>
          </p:cNvPr>
          <p:cNvSpPr txBox="1">
            <a:spLocks/>
          </p:cNvSpPr>
          <p:nvPr/>
        </p:nvSpPr>
        <p:spPr>
          <a:xfrm>
            <a:off x="564817" y="6542196"/>
            <a:ext cx="10652760" cy="28024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  <a:tabLst>
                <a:tab pos="271463" algn="l"/>
              </a:tabLst>
            </a:pPr>
            <a:r>
              <a:rPr lang="en-IE" sz="1600" dirty="0">
                <a:solidFill>
                  <a:schemeClr val="bg1">
                    <a:lumMod val="85000"/>
                  </a:schemeClr>
                </a:solidFill>
              </a:rPr>
              <a:t>created by Antoin Rodgers under Creative Commons Attribution-</a:t>
            </a:r>
            <a:r>
              <a:rPr lang="en-IE" sz="1600" dirty="0" err="1">
                <a:solidFill>
                  <a:schemeClr val="bg1">
                    <a:lumMod val="85000"/>
                  </a:schemeClr>
                </a:solidFill>
              </a:rPr>
              <a:t>ShareAlike</a:t>
            </a:r>
            <a:r>
              <a:rPr lang="en-IE" sz="1600" dirty="0">
                <a:solidFill>
                  <a:schemeClr val="bg1">
                    <a:lumMod val="85000"/>
                  </a:schemeClr>
                </a:solidFill>
              </a:rPr>
              <a:t> 4.0 License - rodgeran@tcd.ie - @phonetic_antoin</a:t>
            </a:r>
          </a:p>
        </p:txBody>
      </p:sp>
      <p:pic>
        <p:nvPicPr>
          <p:cNvPr id="3" name="Picture 2">
            <a:hlinkClick r:id="rId12"/>
            <a:extLst>
              <a:ext uri="{FF2B5EF4-FFF2-40B4-BE49-F238E27FC236}">
                <a16:creationId xmlns:a16="http://schemas.microsoft.com/office/drawing/2014/main" id="{7325FDCC-71BF-095F-169F-76722E35930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2033" y="6527974"/>
            <a:ext cx="838200" cy="29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283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itle 1">
            <a:extLst>
              <a:ext uri="{FF2B5EF4-FFF2-40B4-BE49-F238E27FC236}">
                <a16:creationId xmlns:a16="http://schemas.microsoft.com/office/drawing/2014/main" id="{8E3EB61C-F5AB-42F4-A375-F97858A2B3A5}"/>
              </a:ext>
            </a:extLst>
          </p:cNvPr>
          <p:cNvSpPr txBox="1">
            <a:spLocks/>
          </p:cNvSpPr>
          <p:nvPr/>
        </p:nvSpPr>
        <p:spPr>
          <a:xfrm>
            <a:off x="407407" y="78982"/>
            <a:ext cx="9926753" cy="7143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E" sz="3800" b="1" dirty="0">
                <a:latin typeface="+mn-lt"/>
              </a:rPr>
              <a:t>Breathy Voice</a:t>
            </a:r>
            <a:endParaRPr lang="en-IE" sz="3800" b="1" dirty="0">
              <a:solidFill>
                <a:srgbClr val="C00000"/>
              </a:solidFill>
              <a:latin typeface="+mn-lt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AB6C794-801D-4025-AD08-42C0714B60E3}"/>
              </a:ext>
            </a:extLst>
          </p:cNvPr>
          <p:cNvSpPr/>
          <p:nvPr/>
        </p:nvSpPr>
        <p:spPr>
          <a:xfrm>
            <a:off x="3014979" y="3092522"/>
            <a:ext cx="2235600" cy="2270274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solidFill>
              <a:schemeClr val="tx1">
                <a:alpha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E" b="1" dirty="0">
                <a:ln w="12700" cap="rnd" cmpd="sng" algn="ctr">
                  <a:solidFill>
                    <a:srgbClr val="FFFFFF"/>
                  </a:solidFill>
                  <a:prstDash val="solid"/>
                  <a:bevel/>
                </a:ln>
                <a:ea typeface="Calibri" panose="020F0502020204030204" pitchFamily="34" charset="0"/>
                <a:cs typeface="Times New Roman" panose="02020603050405020304" pitchFamily="18" charset="0"/>
              </a:rPr>
              <a:t>(MODAL) VOICE</a:t>
            </a:r>
            <a:endParaRPr lang="en-IE" sz="1100" dirty="0"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5C381E7-B020-4CC9-B44A-BDE4A3014367}"/>
              </a:ext>
            </a:extLst>
          </p:cNvPr>
          <p:cNvSpPr/>
          <p:nvPr/>
        </p:nvSpPr>
        <p:spPr>
          <a:xfrm>
            <a:off x="3250192" y="4528027"/>
            <a:ext cx="1670115" cy="657256"/>
          </a:xfrm>
          <a:prstGeom prst="ellipse">
            <a:avLst/>
          </a:prstGeom>
          <a:solidFill>
            <a:schemeClr val="tx1">
              <a:alpha val="10000"/>
            </a:schemeClr>
          </a:solidFill>
          <a:ln>
            <a:solidFill>
              <a:schemeClr val="tx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0"/>
              </a:spcAft>
            </a:pPr>
            <a:r>
              <a:rPr lang="en-IE" sz="1600" b="1">
                <a:ln w="12700" cap="rnd" cmpd="sng" algn="ctr">
                  <a:solidFill>
                    <a:srgbClr val="FFFFFF"/>
                  </a:solidFill>
                  <a:prstDash val="solid"/>
                  <a:bevel/>
                </a:ln>
                <a:solidFill>
                  <a:srgbClr val="000000">
                    <a:alpha val="91000"/>
                  </a:srgb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BREATHY</a:t>
            </a:r>
            <a:endParaRPr lang="en-IE" sz="110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B0C4E196-B170-4F28-897D-F83D51A2F7EC}"/>
              </a:ext>
            </a:extLst>
          </p:cNvPr>
          <p:cNvSpPr txBox="1">
            <a:spLocks/>
          </p:cNvSpPr>
          <p:nvPr/>
        </p:nvSpPr>
        <p:spPr>
          <a:xfrm>
            <a:off x="407407" y="793357"/>
            <a:ext cx="2488193" cy="55611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None/>
              <a:tabLst>
                <a:tab pos="1614488" algn="l"/>
                <a:tab pos="3589338" algn="l"/>
                <a:tab pos="6724650" algn="l"/>
              </a:tabLst>
            </a:pPr>
            <a:r>
              <a:rPr lang="en-IE" sz="1800" dirty="0"/>
              <a:t>Only used as compound phonation type.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IE" sz="1800" dirty="0"/>
              <a:t>very low adductive tension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IE" sz="1800" dirty="0"/>
              <a:t>Low medial compression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r>
              <a:rPr lang="en-IE" sz="1800" dirty="0"/>
              <a:t>Vocal folds don’t completely close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endParaRPr lang="en-IE" sz="1800" dirty="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endParaRPr lang="en-IE" sz="1800" dirty="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tabLst>
                <a:tab pos="1614488" algn="l"/>
                <a:tab pos="3589338" algn="l"/>
                <a:tab pos="6724650" algn="l"/>
              </a:tabLst>
            </a:pPr>
            <a:endParaRPr lang="en-IE" sz="1800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A3D269C-1C00-432C-8D6A-72E5B755FECF}"/>
              </a:ext>
            </a:extLst>
          </p:cNvPr>
          <p:cNvGrpSpPr/>
          <p:nvPr/>
        </p:nvGrpSpPr>
        <p:grpSpPr>
          <a:xfrm>
            <a:off x="8368297" y="3155464"/>
            <a:ext cx="3674384" cy="3390996"/>
            <a:chOff x="6195560" y="938399"/>
            <a:chExt cx="5630153" cy="5195927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BFFCDED5-BE18-4CC3-923A-382EE483B3D1}"/>
                </a:ext>
              </a:extLst>
            </p:cNvPr>
            <p:cNvGrpSpPr/>
            <p:nvPr/>
          </p:nvGrpSpPr>
          <p:grpSpPr>
            <a:xfrm>
              <a:off x="6195560" y="938399"/>
              <a:ext cx="5630153" cy="4677170"/>
              <a:chOff x="0" y="0"/>
              <a:chExt cx="2620645" cy="2238015"/>
            </a:xfrm>
          </p:grpSpPr>
          <p:pic>
            <p:nvPicPr>
              <p:cNvPr id="26" name="Picture 25">
                <a:extLst>
                  <a:ext uri="{FF2B5EF4-FFF2-40B4-BE49-F238E27FC236}">
                    <a16:creationId xmlns:a16="http://schemas.microsoft.com/office/drawing/2014/main" id="{82BAEE0E-5A0B-4D55-8151-F5CC65A8EC8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 cstate="print">
                <a:biLevel thresh="75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6776" t="19912" r="6209" b="50278"/>
              <a:stretch/>
            </p:blipFill>
            <p:spPr bwMode="auto">
              <a:xfrm>
                <a:off x="0" y="0"/>
                <a:ext cx="2620645" cy="1951355"/>
              </a:xfrm>
              <a:prstGeom prst="rect">
                <a:avLst/>
              </a:prstGeom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  <p:pic>
            <p:nvPicPr>
              <p:cNvPr id="27" name="Picture 26">
                <a:extLst>
                  <a:ext uri="{FF2B5EF4-FFF2-40B4-BE49-F238E27FC236}">
                    <a16:creationId xmlns:a16="http://schemas.microsoft.com/office/drawing/2014/main" id="{4833132E-F441-489C-BAA1-BFA542B6E17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 cstate="print">
                <a:biLevel thresh="75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6776" t="51286" r="6209" b="44336"/>
              <a:stretch/>
            </p:blipFill>
            <p:spPr bwMode="auto">
              <a:xfrm>
                <a:off x="0" y="1951630"/>
                <a:ext cx="2620645" cy="286385"/>
              </a:xfrm>
              <a:prstGeom prst="rect">
                <a:avLst/>
              </a:prstGeom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</p:grp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D406D12E-07D2-48D5-B215-A3E6765A9E6E}"/>
                </a:ext>
              </a:extLst>
            </p:cNvPr>
            <p:cNvSpPr/>
            <p:nvPr/>
          </p:nvSpPr>
          <p:spPr>
            <a:xfrm>
              <a:off x="6705832" y="5615569"/>
              <a:ext cx="4769887" cy="51875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IE" sz="800" dirty="0">
                  <a:ea typeface="Calibri" panose="020F0502020204030204" pitchFamily="34" charset="0"/>
                  <a:cs typeface="Mongolian Baiti" panose="03000500000000000000" pitchFamily="66" charset="0"/>
                </a:rPr>
                <a:t>Geometric relationship between laryngeal parameters (Laver, 1980, p. 109)</a:t>
              </a:r>
              <a:endParaRPr lang="en-IE" sz="800" dirty="0">
                <a:cs typeface="Mongolian Baiti" panose="03000500000000000000" pitchFamily="66" charset="0"/>
              </a:endParaRPr>
            </a:p>
          </p:txBody>
        </p:sp>
      </p:grpSp>
      <p:pic>
        <p:nvPicPr>
          <p:cNvPr id="28" name="Picture 27">
            <a:extLst>
              <a:ext uri="{FF2B5EF4-FFF2-40B4-BE49-F238E27FC236}">
                <a16:creationId xmlns:a16="http://schemas.microsoft.com/office/drawing/2014/main" id="{761F1633-E3CB-4D48-800A-417FCB36FA54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896739" y="1560641"/>
            <a:ext cx="4562084" cy="1479423"/>
          </a:xfrm>
          <a:prstGeom prst="rect">
            <a:avLst/>
          </a:prstGeom>
        </p:spPr>
      </p:pic>
      <p:pic>
        <p:nvPicPr>
          <p:cNvPr id="8" name="Breathy_voice">
            <a:hlinkClick r:id="" action="ppaction://media"/>
            <a:extLst>
              <a:ext uri="{FF2B5EF4-FFF2-40B4-BE49-F238E27FC236}">
                <a16:creationId xmlns:a16="http://schemas.microsoft.com/office/drawing/2014/main" id="{84BB57B1-A4E8-4DC3-868C-E24EDE6608A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545920" y="4551855"/>
            <a:ext cx="609600" cy="6096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904CDCF-7C3C-774E-AC42-0D9A35737293}"/>
              </a:ext>
            </a:extLst>
          </p:cNvPr>
          <p:cNvSpPr txBox="1"/>
          <p:nvPr/>
        </p:nvSpPr>
        <p:spPr>
          <a:xfrm>
            <a:off x="4886037" y="0"/>
            <a:ext cx="7112000" cy="38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57188" indent="-357188" algn="r">
              <a:lnSpc>
                <a:spcPct val="150000"/>
              </a:lnSpc>
              <a:spcAft>
                <a:spcPts val="1200"/>
              </a:spcAft>
            </a:pPr>
            <a:r>
              <a:rPr lang="en-IE" sz="1400" baseline="30000" dirty="0">
                <a:solidFill>
                  <a:srgbClr val="FF0000"/>
                </a:solidFill>
              </a:rPr>
              <a:t>*</a:t>
            </a:r>
            <a:r>
              <a:rPr lang="en-IE" sz="1400" dirty="0"/>
              <a:t>Ball, M. J. and Müller, N. (2011) </a:t>
            </a:r>
            <a:r>
              <a:rPr lang="en-IE" sz="1400" i="1" dirty="0"/>
              <a:t>Phonetics for Communication Disorders</a:t>
            </a:r>
            <a:r>
              <a:rPr lang="en-IE" sz="1400" dirty="0"/>
              <a:t>. New York: Routledge.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B97A1F-E980-0BE9-B375-626E1879C2B6}"/>
              </a:ext>
            </a:extLst>
          </p:cNvPr>
          <p:cNvSpPr txBox="1"/>
          <p:nvPr/>
        </p:nvSpPr>
        <p:spPr>
          <a:xfrm>
            <a:off x="11974943" y="2683162"/>
            <a:ext cx="254001" cy="38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57188" indent="-357188" algn="r">
              <a:lnSpc>
                <a:spcPct val="150000"/>
              </a:lnSpc>
              <a:spcAft>
                <a:spcPts val="1200"/>
              </a:spcAft>
            </a:pPr>
            <a:r>
              <a:rPr lang="en-IE" sz="1400" baseline="30000" dirty="0">
                <a:solidFill>
                  <a:srgbClr val="FF0000"/>
                </a:solidFill>
              </a:rPr>
              <a:t>*</a:t>
            </a:r>
            <a:endParaRPr lang="en-IE" sz="1400" dirty="0"/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850AA54D-3322-7133-77A7-DED66DC46A8D}"/>
              </a:ext>
            </a:extLst>
          </p:cNvPr>
          <p:cNvSpPr txBox="1">
            <a:spLocks/>
          </p:cNvSpPr>
          <p:nvPr/>
        </p:nvSpPr>
        <p:spPr>
          <a:xfrm>
            <a:off x="564817" y="6542196"/>
            <a:ext cx="10652760" cy="28024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  <a:tabLst>
                <a:tab pos="271463" algn="l"/>
              </a:tabLst>
            </a:pPr>
            <a:r>
              <a:rPr lang="en-IE" sz="1600" dirty="0">
                <a:solidFill>
                  <a:schemeClr val="bg1">
                    <a:lumMod val="85000"/>
                  </a:schemeClr>
                </a:solidFill>
              </a:rPr>
              <a:t>created by Antoin Rodgers under Creative Commons Attribution-</a:t>
            </a:r>
            <a:r>
              <a:rPr lang="en-IE" sz="1600" dirty="0" err="1">
                <a:solidFill>
                  <a:schemeClr val="bg1">
                    <a:lumMod val="85000"/>
                  </a:schemeClr>
                </a:solidFill>
              </a:rPr>
              <a:t>ShareAlike</a:t>
            </a:r>
            <a:r>
              <a:rPr lang="en-IE" sz="1600" dirty="0">
                <a:solidFill>
                  <a:schemeClr val="bg1">
                    <a:lumMod val="85000"/>
                  </a:schemeClr>
                </a:solidFill>
              </a:rPr>
              <a:t> 4.0 License - rodgeran@tcd.ie - @phonetic_antoin</a:t>
            </a:r>
          </a:p>
        </p:txBody>
      </p:sp>
      <p:pic>
        <p:nvPicPr>
          <p:cNvPr id="3" name="Picture 2">
            <a:hlinkClick r:id="rId9"/>
            <a:extLst>
              <a:ext uri="{FF2B5EF4-FFF2-40B4-BE49-F238E27FC236}">
                <a16:creationId xmlns:a16="http://schemas.microsoft.com/office/drawing/2014/main" id="{1A4DC1EA-7311-5D29-944E-44AFBB8D170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2033" y="6527974"/>
            <a:ext cx="838200" cy="29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155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3" dur="759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2014</TotalTime>
  <Words>1319</Words>
  <Application>Microsoft Office PowerPoint</Application>
  <PresentationFormat>Widescreen</PresentationFormat>
  <Paragraphs>232</Paragraphs>
  <Slides>11</Slides>
  <Notes>11</Notes>
  <HiddenSlides>0</HiddenSlides>
  <MMClips>18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Phonation Types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Foundations of Linguistics and Phonetics (Phonetics and Phonology) SL6091</dc:title>
  <dc:creator>Antoin Rodgers</dc:creator>
  <cp:lastModifiedBy>Antoin Eoin Rodgers</cp:lastModifiedBy>
  <cp:revision>109</cp:revision>
  <cp:lastPrinted>2021-11-01T14:14:26Z</cp:lastPrinted>
  <dcterms:created xsi:type="dcterms:W3CDTF">2020-11-09T00:48:02Z</dcterms:created>
  <dcterms:modified xsi:type="dcterms:W3CDTF">2023-05-29T17:19:59Z</dcterms:modified>
</cp:coreProperties>
</file>

<file path=docProps/thumbnail.jpeg>
</file>